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320" r:id="rId2"/>
    <p:sldId id="322" r:id="rId3"/>
    <p:sldId id="505" r:id="rId4"/>
    <p:sldId id="323" r:id="rId5"/>
    <p:sldId id="497" r:id="rId6"/>
    <p:sldId id="467" r:id="rId7"/>
    <p:sldId id="300" r:id="rId8"/>
    <p:sldId id="324" r:id="rId9"/>
    <p:sldId id="466" r:id="rId10"/>
    <p:sldId id="465" r:id="rId11"/>
    <p:sldId id="307" r:id="rId12"/>
    <p:sldId id="304" r:id="rId13"/>
    <p:sldId id="315" r:id="rId14"/>
    <p:sldId id="325" r:id="rId15"/>
    <p:sldId id="472" r:id="rId16"/>
    <p:sldId id="471" r:id="rId17"/>
    <p:sldId id="498" r:id="rId18"/>
    <p:sldId id="506" r:id="rId19"/>
    <p:sldId id="468" r:id="rId20"/>
    <p:sldId id="469" r:id="rId21"/>
    <p:sldId id="512" r:id="rId22"/>
    <p:sldId id="470" r:id="rId23"/>
    <p:sldId id="337" r:id="rId24"/>
    <p:sldId id="338" r:id="rId25"/>
    <p:sldId id="513" r:id="rId26"/>
    <p:sldId id="301" r:id="rId27"/>
    <p:sldId id="326" r:id="rId28"/>
    <p:sldId id="508" r:id="rId29"/>
    <p:sldId id="507" r:id="rId30"/>
    <p:sldId id="478" r:id="rId31"/>
    <p:sldId id="479" r:id="rId32"/>
    <p:sldId id="491" r:id="rId33"/>
    <p:sldId id="494" r:id="rId34"/>
    <p:sldId id="482" r:id="rId35"/>
    <p:sldId id="510" r:id="rId36"/>
    <p:sldId id="484" r:id="rId37"/>
    <p:sldId id="481" r:id="rId38"/>
    <p:sldId id="485" r:id="rId39"/>
    <p:sldId id="514" r:id="rId40"/>
    <p:sldId id="486" r:id="rId41"/>
    <p:sldId id="492" r:id="rId42"/>
    <p:sldId id="487" r:id="rId43"/>
    <p:sldId id="493" r:id="rId44"/>
    <p:sldId id="515" r:id="rId45"/>
    <p:sldId id="496" r:id="rId46"/>
    <p:sldId id="511" r:id="rId47"/>
    <p:sldId id="495" r:id="rId48"/>
    <p:sldId id="488" r:id="rId49"/>
    <p:sldId id="489" r:id="rId50"/>
    <p:sldId id="516" r:id="rId51"/>
    <p:sldId id="490" r:id="rId52"/>
    <p:sldId id="499" r:id="rId53"/>
    <p:sldId id="500" r:id="rId54"/>
    <p:sldId id="502" r:id="rId55"/>
    <p:sldId id="501" r:id="rId56"/>
    <p:sldId id="321" r:id="rId57"/>
  </p:sldIdLst>
  <p:sldSz cx="12192000" cy="6858000"/>
  <p:notesSz cx="6858000" cy="9144000"/>
  <p:custDataLst>
    <p:tags r:id="rId5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6AE2E8"/>
    <a:srgbClr val="7FFFD4"/>
    <a:srgbClr val="5DF014"/>
    <a:srgbClr val="ECECEC"/>
    <a:srgbClr val="7F7F7F"/>
    <a:srgbClr val="696969"/>
    <a:srgbClr val="404040"/>
    <a:srgbClr val="D9D9D9"/>
    <a:srgbClr val="BFBFBF"/>
    <a:srgbClr val="F7F7F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-37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8CF60-13D2-4829-93DF-B5F5E133989B}" type="datetimeFigureOut">
              <a:rPr lang="zh-CN" altLang="en-US" smtClean="0"/>
              <a:pPr/>
              <a:t>2021/6/23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576198-4CF3-446F-B204-6B1848582D6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62625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169948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20482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667233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693823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21389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00386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11818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75897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86262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8755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027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809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49087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61061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72658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56365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176751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888766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671890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pPr/>
              <a:t>2021/6/23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91011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pPr/>
              <a:t>2021/6/23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2417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pPr/>
              <a:t>2021/6/23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71641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-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Shape 39"/>
          <p:cNvSpPr>
            <a:spLocks noGrp="1"/>
          </p:cNvSpPr>
          <p:nvPr>
            <p:ph type="pic" sz="quarter" idx="13" hasCustomPrompt="1"/>
          </p:nvPr>
        </p:nvSpPr>
        <p:spPr>
          <a:xfrm>
            <a:off x="5586198" y="0"/>
            <a:ext cx="6605802" cy="6858000"/>
          </a:xfrm>
          <a:prstGeom prst="rect">
            <a:avLst/>
          </a:pr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tx2"/>
            </a:bgClr>
          </a:pattFill>
        </p:spPr>
        <p:txBody>
          <a:bodyPr lIns="91439" tIns="45719" rIns="91439" bIns="45719" anchor="t">
            <a:noAutofit/>
          </a:bodyPr>
          <a:lstStyle>
            <a:lvl1pPr>
              <a:defRPr baseline="0"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179456255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-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pPr>
                <a:spcBef>
                  <a:spcPts val="225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400"/>
              <a:t>￼</a:t>
            </a:r>
          </a:p>
        </p:txBody>
      </p:sp>
      <p:pic>
        <p:nvPicPr>
          <p:cNvPr id="30" name="pasted-image.pdf"/>
          <p:cNvPicPr>
            <a:picLocks noChangeAspect="1"/>
          </p:cNvPicPr>
          <p:nvPr userDrawn="1"/>
        </p:nvPicPr>
        <p:blipFill>
          <a:blip r:embed="rId2" cstate="print"/>
          <a:srcRect l="15193" t="6006" r="15193" b="3060"/>
          <a:stretch>
            <a:fillRect/>
          </a:stretch>
        </p:blipFill>
        <p:spPr>
          <a:xfrm>
            <a:off x="0" y="0"/>
            <a:ext cx="5080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5" name="Shape 3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080001" cy="6858000"/>
          </a:xfrm>
          <a:prstGeom prst="rect">
            <a:avLst/>
          </a:pr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tx2"/>
            </a:bgClr>
          </a:pattFill>
        </p:spPr>
        <p:txBody>
          <a:bodyPr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4465162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-0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pPr>
                <a:spcBef>
                  <a:spcPts val="225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400"/>
              <a:t>￼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6" name="Picture Placeholder 3"/>
          <p:cNvSpPr txBox="1">
            <a:spLocks/>
          </p:cNvSpPr>
          <p:nvPr userDrawn="1"/>
        </p:nvSpPr>
        <p:spPr>
          <a:xfrm>
            <a:off x="8010154" y="1091243"/>
            <a:ext cx="1760730" cy="174651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accent1">
                <a:lumMod val="40000"/>
                <a:lumOff val="60000"/>
              </a:schemeClr>
            </a:fgClr>
            <a:bgClr>
              <a:schemeClr val="tx2"/>
            </a:bgClr>
          </a:pattFill>
        </p:spPr>
        <p:txBody>
          <a:bodyPr wrap="square" anchor="ctr">
            <a:noAutofit/>
          </a:bodyPr>
          <a:lstStyle>
            <a:lvl1pPr marL="366346" marR="0" indent="-366346" algn="ctr" defTabSz="825500" latinLnBrk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Titillium" charset="0"/>
                <a:ea typeface="Titillium" charset="0"/>
                <a:cs typeface="Titillium" charset="0"/>
                <a:sym typeface="Montserrat Light"/>
              </a:defRPr>
            </a:lvl1pPr>
            <a:lvl2pPr marL="1001346" marR="0" indent="-366346" algn="l" defTabSz="825500" latinLnBrk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0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636346" marR="0" indent="-366346" algn="l" defTabSz="825500" latinLnBrk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0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2271346" marR="0" indent="-366346" algn="l" defTabSz="825500" latinLnBrk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0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906346" marR="0" indent="-366346" algn="l" defTabSz="825500" latinLnBrk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0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14165383" marR="0" indent="-10990383" algn="l" defTabSz="825500" latinLnBrk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0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14800383" marR="0" indent="-10990383" algn="l" defTabSz="825500" latinLnBrk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0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15435383" marR="0" indent="-10990383" algn="l" defTabSz="825500" latinLnBrk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0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16070383" marR="0" indent="-10990383" algn="l" defTabSz="825500" latinLnBrk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0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hangingPunct="1"/>
            <a:r>
              <a:rPr lang="en-US" sz="800"/>
              <a:t>Insert Image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7965847" y="1039830"/>
            <a:ext cx="1849342" cy="184934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tx2"/>
            </a:bgClr>
          </a:pattFill>
        </p:spPr>
        <p:txBody>
          <a:bodyPr wrap="square" anchor="ctr">
            <a:noAutofit/>
          </a:bodyPr>
          <a:lstStyle>
            <a:lvl1pPr algn="ctr">
              <a:defRPr sz="8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7107818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-0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pPr>
                <a:spcBef>
                  <a:spcPts val="225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400"/>
              <a:t>￼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8" name="Shape 39"/>
          <p:cNvSpPr>
            <a:spLocks noGrp="1"/>
          </p:cNvSpPr>
          <p:nvPr>
            <p:ph type="pic" sz="quarter" idx="14" hasCustomPrompt="1"/>
          </p:nvPr>
        </p:nvSpPr>
        <p:spPr>
          <a:xfrm>
            <a:off x="8928000" y="1016745"/>
            <a:ext cx="3264000" cy="4824511"/>
          </a:xfrm>
          <a:prstGeom prst="rect">
            <a:avLst/>
          </a:pr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tx2"/>
            </a:bgClr>
          </a:pattFill>
        </p:spPr>
        <p:txBody>
          <a:bodyPr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>
                <a:effectLst>
                  <a:glow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5699113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-0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pPr>
                <a:spcBef>
                  <a:spcPts val="225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400"/>
              <a:t>￼</a:t>
            </a:r>
          </a:p>
        </p:txBody>
      </p:sp>
      <p:sp>
        <p:nvSpPr>
          <p:cNvPr id="101" name="Shape 1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5" name="Shape 674"/>
          <p:cNvSpPr>
            <a:spLocks noGrp="1"/>
          </p:cNvSpPr>
          <p:nvPr>
            <p:ph type="pic" sz="quarter" idx="21" hasCustomPrompt="1"/>
          </p:nvPr>
        </p:nvSpPr>
        <p:spPr>
          <a:xfrm>
            <a:off x="1552765" y="2688196"/>
            <a:ext cx="1479172" cy="1482959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16" name="Shape 674"/>
          <p:cNvSpPr>
            <a:spLocks noGrp="1"/>
          </p:cNvSpPr>
          <p:nvPr>
            <p:ph type="pic" sz="quarter" idx="22" hasCustomPrompt="1"/>
          </p:nvPr>
        </p:nvSpPr>
        <p:spPr>
          <a:xfrm>
            <a:off x="5364004" y="2691985"/>
            <a:ext cx="1479172" cy="1482959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17" name="Shape 674"/>
          <p:cNvSpPr>
            <a:spLocks noGrp="1"/>
          </p:cNvSpPr>
          <p:nvPr>
            <p:ph type="pic" sz="quarter" idx="23" hasCustomPrompt="1"/>
          </p:nvPr>
        </p:nvSpPr>
        <p:spPr>
          <a:xfrm>
            <a:off x="9187946" y="2675496"/>
            <a:ext cx="1479172" cy="1482959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1924851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-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pPr>
                <a:spcBef>
                  <a:spcPts val="225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400"/>
              <a:t>￼</a:t>
            </a:r>
          </a:p>
        </p:txBody>
      </p:sp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6" name="Shape 674"/>
          <p:cNvSpPr>
            <a:spLocks noGrp="1"/>
          </p:cNvSpPr>
          <p:nvPr>
            <p:ph type="pic" sz="quarter" idx="21" hasCustomPrompt="1"/>
          </p:nvPr>
        </p:nvSpPr>
        <p:spPr>
          <a:xfrm>
            <a:off x="1552765" y="2688196"/>
            <a:ext cx="1479172" cy="1482959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7" name="Shape 674"/>
          <p:cNvSpPr>
            <a:spLocks noGrp="1"/>
          </p:cNvSpPr>
          <p:nvPr>
            <p:ph type="pic" sz="quarter" idx="22" hasCustomPrompt="1"/>
          </p:nvPr>
        </p:nvSpPr>
        <p:spPr>
          <a:xfrm>
            <a:off x="4646096" y="1972239"/>
            <a:ext cx="2914988" cy="2922451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3014319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-0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pPr>
                <a:spcBef>
                  <a:spcPts val="225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400"/>
              <a:t>￼</a:t>
            </a:r>
          </a:p>
        </p:txBody>
      </p:sp>
      <p:sp>
        <p:nvSpPr>
          <p:cNvPr id="245" name="Shape 2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1546223" y="2049802"/>
            <a:ext cx="1849342" cy="184934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tx2"/>
            </a:bgClr>
          </a:pattFill>
        </p:spPr>
        <p:txBody>
          <a:bodyPr wrap="square" anchor="ctr">
            <a:noAutofit/>
          </a:bodyPr>
          <a:lstStyle>
            <a:lvl1pPr algn="ctr">
              <a:defRPr sz="8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5177169" y="2049802"/>
            <a:ext cx="1849342" cy="184934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tx2"/>
            </a:bgClr>
          </a:pattFill>
        </p:spPr>
        <p:txBody>
          <a:bodyPr wrap="square" anchor="ctr">
            <a:noAutofit/>
          </a:bodyPr>
          <a:lstStyle>
            <a:lvl1pPr algn="ctr">
              <a:defRPr sz="8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8808115" y="2049802"/>
            <a:ext cx="1849342" cy="184934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tx2"/>
            </a:bgClr>
          </a:pattFill>
        </p:spPr>
        <p:txBody>
          <a:bodyPr wrap="square" anchor="ctr">
            <a:noAutofit/>
          </a:bodyPr>
          <a:lstStyle>
            <a:lvl1pPr algn="ctr">
              <a:defRPr sz="8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7324018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-0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pPr>
                <a:spcBef>
                  <a:spcPts val="225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400"/>
              <a:t>￼</a:t>
            </a:r>
          </a:p>
        </p:txBody>
      </p:sp>
      <p:sp>
        <p:nvSpPr>
          <p:cNvPr id="499" name="Shape 49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612968" y="-119412"/>
            <a:ext cx="7174309" cy="7174301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tx2"/>
            </a:bgClr>
          </a:pattFill>
        </p:spPr>
        <p:txBody>
          <a:bodyPr wrap="square" anchor="ctr">
            <a:noAutofit/>
          </a:bodyPr>
          <a:lstStyle>
            <a:lvl1pPr algn="ctr">
              <a:defRPr sz="8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1641409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pPr/>
              <a:t>2021/6/23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845362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-0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pPr>
                <a:spcBef>
                  <a:spcPts val="225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400"/>
              <a:t>￼</a:t>
            </a:r>
          </a:p>
        </p:txBody>
      </p:sp>
      <p:sp>
        <p:nvSpPr>
          <p:cNvPr id="677" name="Shape 6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4" name="Shape 674"/>
          <p:cNvSpPr>
            <a:spLocks noGrp="1"/>
          </p:cNvSpPr>
          <p:nvPr>
            <p:ph type="pic" sz="quarter" idx="20" hasCustomPrompt="1"/>
          </p:nvPr>
        </p:nvSpPr>
        <p:spPr>
          <a:xfrm>
            <a:off x="7814226" y="2845810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15" name="Shape 674"/>
          <p:cNvSpPr>
            <a:spLocks noGrp="1"/>
          </p:cNvSpPr>
          <p:nvPr>
            <p:ph type="pic" sz="quarter" idx="21" hasCustomPrompt="1"/>
          </p:nvPr>
        </p:nvSpPr>
        <p:spPr>
          <a:xfrm>
            <a:off x="9490301" y="1253848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16" name="Shape 674"/>
          <p:cNvSpPr>
            <a:spLocks noGrp="1"/>
          </p:cNvSpPr>
          <p:nvPr>
            <p:ph type="pic" sz="quarter" idx="22" hasCustomPrompt="1"/>
          </p:nvPr>
        </p:nvSpPr>
        <p:spPr>
          <a:xfrm>
            <a:off x="6125793" y="1253848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7156447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-0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pPr>
                <a:spcBef>
                  <a:spcPts val="225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400"/>
              <a:t>￼</a:t>
            </a:r>
          </a:p>
        </p:txBody>
      </p:sp>
      <p:sp>
        <p:nvSpPr>
          <p:cNvPr id="688" name="Shape 6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7" name="Shape 674"/>
          <p:cNvSpPr>
            <a:spLocks noGrp="1"/>
          </p:cNvSpPr>
          <p:nvPr>
            <p:ph type="pic" sz="quarter" idx="20" hasCustomPrompt="1"/>
          </p:nvPr>
        </p:nvSpPr>
        <p:spPr>
          <a:xfrm>
            <a:off x="4668618" y="3342139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8" name="Shape 674"/>
          <p:cNvSpPr>
            <a:spLocks noGrp="1"/>
          </p:cNvSpPr>
          <p:nvPr>
            <p:ph type="pic" sz="quarter" idx="21" hasCustomPrompt="1"/>
          </p:nvPr>
        </p:nvSpPr>
        <p:spPr>
          <a:xfrm>
            <a:off x="648679" y="1634644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9" name="Shape 674"/>
          <p:cNvSpPr>
            <a:spLocks noGrp="1"/>
          </p:cNvSpPr>
          <p:nvPr>
            <p:ph type="pic" sz="quarter" idx="22" hasCustomPrompt="1"/>
          </p:nvPr>
        </p:nvSpPr>
        <p:spPr>
          <a:xfrm>
            <a:off x="2300353" y="3342139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3557313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-0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pPr>
                <a:spcBef>
                  <a:spcPts val="225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400"/>
              <a:t>￼</a:t>
            </a:r>
          </a:p>
        </p:txBody>
      </p:sp>
      <p:sp>
        <p:nvSpPr>
          <p:cNvPr id="702" name="Shape 7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0" name="Shape 674"/>
          <p:cNvSpPr>
            <a:spLocks noGrp="1"/>
          </p:cNvSpPr>
          <p:nvPr>
            <p:ph type="pic" sz="quarter" idx="20" hasCustomPrompt="1"/>
          </p:nvPr>
        </p:nvSpPr>
        <p:spPr>
          <a:xfrm>
            <a:off x="5834394" y="2242312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11" name="Shape 674"/>
          <p:cNvSpPr>
            <a:spLocks noGrp="1"/>
          </p:cNvSpPr>
          <p:nvPr>
            <p:ph type="pic" sz="quarter" idx="21" hasCustomPrompt="1"/>
          </p:nvPr>
        </p:nvSpPr>
        <p:spPr>
          <a:xfrm>
            <a:off x="7452544" y="3885865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12" name="Shape 674"/>
          <p:cNvSpPr>
            <a:spLocks noGrp="1"/>
          </p:cNvSpPr>
          <p:nvPr>
            <p:ph type="pic" sz="quarter" idx="22" hasCustomPrompt="1"/>
          </p:nvPr>
        </p:nvSpPr>
        <p:spPr>
          <a:xfrm>
            <a:off x="4192520" y="592585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13" name="Shape 674"/>
          <p:cNvSpPr>
            <a:spLocks noGrp="1"/>
          </p:cNvSpPr>
          <p:nvPr>
            <p:ph type="pic" sz="quarter" idx="23" hasCustomPrompt="1"/>
          </p:nvPr>
        </p:nvSpPr>
        <p:spPr>
          <a:xfrm>
            <a:off x="7476257" y="598658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14" name="Shape 674"/>
          <p:cNvSpPr>
            <a:spLocks noGrp="1"/>
          </p:cNvSpPr>
          <p:nvPr>
            <p:ph type="pic" sz="quarter" idx="24" hasCustomPrompt="1"/>
          </p:nvPr>
        </p:nvSpPr>
        <p:spPr>
          <a:xfrm>
            <a:off x="9098158" y="2242312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0393311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-0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pPr>
                <a:spcBef>
                  <a:spcPts val="225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400"/>
              <a:t>￼</a:t>
            </a:r>
          </a:p>
        </p:txBody>
      </p:sp>
      <p:sp>
        <p:nvSpPr>
          <p:cNvPr id="710" name="Shape 710"/>
          <p:cNvSpPr>
            <a:spLocks noGrp="1"/>
          </p:cNvSpPr>
          <p:nvPr>
            <p:ph type="pic" sz="half" idx="13" hasCustomPrompt="1"/>
          </p:nvPr>
        </p:nvSpPr>
        <p:spPr>
          <a:xfrm>
            <a:off x="1017538" y="1101824"/>
            <a:ext cx="4572596" cy="473675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</p:spPr>
        <p:txBody>
          <a:bodyPr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711" name="Shape 7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14694510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-0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pPr>
                <a:spcBef>
                  <a:spcPts val="225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400"/>
              <a:t>￼</a:t>
            </a:r>
          </a:p>
        </p:txBody>
      </p:sp>
      <p:sp>
        <p:nvSpPr>
          <p:cNvPr id="853" name="Shape 8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-1591557" y="1012081"/>
            <a:ext cx="7174309" cy="7174301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tx2"/>
            </a:bgClr>
          </a:pattFill>
        </p:spPr>
        <p:txBody>
          <a:bodyPr wrap="square" anchor="ctr">
            <a:noAutofit/>
          </a:bodyPr>
          <a:lstStyle>
            <a:lvl1pPr algn="ctr">
              <a:defRPr sz="8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9490866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-0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pPr>
                <a:spcBef>
                  <a:spcPts val="225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400"/>
              <a:t>￼</a:t>
            </a:r>
          </a:p>
        </p:txBody>
      </p:sp>
      <p:sp>
        <p:nvSpPr>
          <p:cNvPr id="861" name="Shape 86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862" name="Shape 862"/>
          <p:cNvSpPr>
            <a:spLocks noGrp="1"/>
          </p:cNvSpPr>
          <p:nvPr>
            <p:ph type="pic" idx="13" hasCustomPrompt="1"/>
          </p:nvPr>
        </p:nvSpPr>
        <p:spPr>
          <a:xfrm>
            <a:off x="6096000" y="-4341"/>
            <a:ext cx="6097489" cy="686663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</p:spPr>
        <p:txBody>
          <a:bodyPr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863" name="Shape 8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1006724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pPr/>
              <a:t>2021/6/23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91537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pPr/>
              <a:t>2021/6/23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5591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pPr/>
              <a:t>2021/6/23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2580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pPr/>
              <a:t>2021/6/23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67982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pPr/>
              <a:t>2021/6/23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9468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pPr/>
              <a:t>2021/6/23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1384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pPr/>
              <a:t>2021/6/23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72719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F24E0-930B-4A04-9F56-81E5D8061857}" type="datetimeFigureOut">
              <a:rPr lang="zh-CN" altLang="en-US" smtClean="0"/>
              <a:pPr/>
              <a:t>2021/6/23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38970-8790-42ED-BDAA-B4F075DE2B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80542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9" r:id="rId16"/>
    <p:sldLayoutId id="2147483670" r:id="rId17"/>
    <p:sldLayoutId id="2147483683" r:id="rId18"/>
    <p:sldLayoutId id="2147483707" r:id="rId19"/>
    <p:sldLayoutId id="2147483722" r:id="rId20"/>
    <p:sldLayoutId id="2147483723" r:id="rId21"/>
    <p:sldLayoutId id="2147483724" r:id="rId22"/>
    <p:sldLayoutId id="2147483725" r:id="rId23"/>
    <p:sldLayoutId id="2147483739" r:id="rId24"/>
    <p:sldLayoutId id="2147483740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xmlns="" id="{82023C5A-002A-4D55-B6D9-BA77213D77D2}"/>
              </a:ext>
            </a:extLst>
          </p:cNvPr>
          <p:cNvSpPr/>
          <p:nvPr/>
        </p:nvSpPr>
        <p:spPr>
          <a:xfrm>
            <a:off x="2074672" y="-181038"/>
            <a:ext cx="8365503" cy="7453192"/>
          </a:xfrm>
          <a:prstGeom prst="rect">
            <a:avLst/>
          </a:prstGeom>
          <a:blipFill dpi="0" rotWithShape="1">
            <a:blip r:embed="rId3" cstate="print">
              <a:alphaModFix amt="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文本框 155"/>
          <p:cNvSpPr txBox="1"/>
          <p:nvPr/>
        </p:nvSpPr>
        <p:spPr>
          <a:xfrm>
            <a:off x="3133622" y="1490894"/>
            <a:ext cx="58182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spc="3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期末報告第五組</a:t>
            </a:r>
            <a:endParaRPr lang="en-US" altLang="zh-TW" sz="6000" b="1" spc="3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6000" b="1" spc="3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&lt;</a:t>
            </a:r>
            <a:r>
              <a:rPr lang="zh-TW" altLang="en-US" sz="6000" b="1" spc="3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預測中風</a:t>
            </a:r>
            <a:r>
              <a:rPr lang="en-US" altLang="zh-TW" sz="6000" b="1" spc="3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&gt;</a:t>
            </a:r>
            <a:endParaRPr lang="zh-CN" altLang="en-US" sz="6000" b="1" spc="3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3529384" y="3920255"/>
            <a:ext cx="51499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組長</a:t>
            </a:r>
            <a:r>
              <a: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陳芳誼</a:t>
            </a:r>
            <a:endParaRPr lang="en-US" altLang="zh-TW" sz="4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dist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組員</a:t>
            </a:r>
            <a:r>
              <a: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方渝淇</a:t>
            </a:r>
            <a:endParaRPr lang="zh-CN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205118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0" y="0"/>
            <a:ext cx="2598356" cy="685800"/>
          </a:xfrm>
        </p:spPr>
        <p:txBody>
          <a:bodyPr>
            <a:noAutofit/>
          </a:bodyPr>
          <a:lstStyle/>
          <a:p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查看</a:t>
            </a:r>
            <a:r>
              <a:rPr lang="zh-TW" altLang="en-US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遺失值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68"/>
            <a:ext cx="12192000" cy="282573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892" y="2448102"/>
            <a:ext cx="7377690" cy="41285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 descr="1623831357020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555388"/>
            <a:ext cx="4576764" cy="8407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95938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椭圆 143"/>
          <p:cNvSpPr/>
          <p:nvPr/>
        </p:nvSpPr>
        <p:spPr>
          <a:xfrm rot="13455921">
            <a:off x="6077474" y="66491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椭圆 150"/>
          <p:cNvSpPr/>
          <p:nvPr/>
        </p:nvSpPr>
        <p:spPr>
          <a:xfrm rot="11174285">
            <a:off x="11451078" y="6656185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椭圆 156"/>
          <p:cNvSpPr/>
          <p:nvPr/>
        </p:nvSpPr>
        <p:spPr>
          <a:xfrm rot="8221468">
            <a:off x="9027123" y="6587455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01833" y="6208476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椭圆 158"/>
          <p:cNvSpPr/>
          <p:nvPr/>
        </p:nvSpPr>
        <p:spPr>
          <a:xfrm rot="10302814">
            <a:off x="4784011" y="5917379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 rot="11174285">
            <a:off x="5878350" y="6622274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1"/>
          </p:cNvCxnSpPr>
          <p:nvPr/>
        </p:nvCxnSpPr>
        <p:spPr>
          <a:xfrm flipH="1" flipV="1">
            <a:off x="7369507" y="6090178"/>
            <a:ext cx="777813" cy="5505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63028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 rot="17894363">
            <a:off x="2410776" y="5890289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7188286" y="5873015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19542" y="6008958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65582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40262" y="6174411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4804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/>
        </p:nvCxnSpPr>
        <p:spPr>
          <a:xfrm>
            <a:off x="2622987" y="5995293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373763" y="6750377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5875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stCxn id="159" idx="6"/>
            <a:endCxn id="170" idx="3"/>
          </p:cNvCxnSpPr>
          <p:nvPr/>
        </p:nvCxnSpPr>
        <p:spPr>
          <a:xfrm flipH="1">
            <a:off x="3464854" y="6046772"/>
            <a:ext cx="1320338" cy="7227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stCxn id="163" idx="1"/>
            <a:endCxn id="171" idx="4"/>
          </p:cNvCxnSpPr>
          <p:nvPr/>
        </p:nvCxnSpPr>
        <p:spPr>
          <a:xfrm flipH="1">
            <a:off x="1242444" y="6035997"/>
            <a:ext cx="1173136" cy="5869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6077868" y="6081799"/>
            <a:ext cx="1138697" cy="5823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stCxn id="159" idx="1"/>
            <a:endCxn id="160" idx="5"/>
          </p:cNvCxnSpPr>
          <p:nvPr/>
        </p:nvCxnSpPr>
        <p:spPr>
          <a:xfrm>
            <a:off x="4987766" y="6098083"/>
            <a:ext cx="932502" cy="5488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>
            <a:off x="8154445" y="6292742"/>
            <a:ext cx="1301844" cy="28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221248" y="6108881"/>
            <a:ext cx="1198958" cy="5142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4357216" y="273169"/>
            <a:ext cx="2637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處理遺失值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49" y="1085052"/>
            <a:ext cx="10949892" cy="3051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3150" r="78808"/>
          <a:stretch/>
        </p:blipFill>
        <p:spPr>
          <a:xfrm>
            <a:off x="564049" y="4701866"/>
            <a:ext cx="2370259" cy="711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372" y="4690080"/>
            <a:ext cx="7747569" cy="7155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31710787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椭圆 165"/>
          <p:cNvSpPr/>
          <p:nvPr/>
        </p:nvSpPr>
        <p:spPr>
          <a:xfrm rot="11174285">
            <a:off x="1924415" y="6552243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2922812" y="6049086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 rot="11174285">
            <a:off x="6032867" y="6013345"/>
            <a:ext cx="195946" cy="19594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 rot="11174285">
            <a:off x="7410781" y="6085536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 rot="11174285">
            <a:off x="6987187" y="66888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1174285">
            <a:off x="8261329" y="651784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 rot="11174285">
            <a:off x="10228034" y="606063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椭圆 172"/>
          <p:cNvSpPr/>
          <p:nvPr/>
        </p:nvSpPr>
        <p:spPr>
          <a:xfrm rot="11174285">
            <a:off x="11859278" y="6253466"/>
            <a:ext cx="156389" cy="156389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椭圆 173"/>
          <p:cNvSpPr/>
          <p:nvPr/>
        </p:nvSpPr>
        <p:spPr>
          <a:xfrm rot="11174285">
            <a:off x="11403167" y="6644471"/>
            <a:ext cx="224209" cy="224209"/>
          </a:xfrm>
          <a:prstGeom prst="ellipse">
            <a:avLst/>
          </a:prstGeom>
          <a:solidFill>
            <a:schemeClr val="bg1">
              <a:lumMod val="6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椭圆 176"/>
          <p:cNvSpPr/>
          <p:nvPr/>
        </p:nvSpPr>
        <p:spPr>
          <a:xfrm rot="11174285">
            <a:off x="9845605" y="6747702"/>
            <a:ext cx="224209" cy="224209"/>
          </a:xfrm>
          <a:prstGeom prst="ellipse">
            <a:avLst/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/>
          <p:cNvSpPr/>
          <p:nvPr/>
        </p:nvSpPr>
        <p:spPr>
          <a:xfrm rot="11174285">
            <a:off x="3801983" y="6003772"/>
            <a:ext cx="223693" cy="223693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椭圆 179"/>
          <p:cNvSpPr/>
          <p:nvPr/>
        </p:nvSpPr>
        <p:spPr>
          <a:xfrm rot="11174285">
            <a:off x="3473474" y="6696621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椭圆 182"/>
          <p:cNvSpPr/>
          <p:nvPr/>
        </p:nvSpPr>
        <p:spPr>
          <a:xfrm rot="11174285">
            <a:off x="5767070" y="6666352"/>
            <a:ext cx="182283" cy="182283"/>
          </a:xfrm>
          <a:prstGeom prst="ellipse">
            <a:avLst/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椭圆 183"/>
          <p:cNvSpPr/>
          <p:nvPr/>
        </p:nvSpPr>
        <p:spPr>
          <a:xfrm rot="11174285">
            <a:off x="4761815" y="6610688"/>
            <a:ext cx="174108" cy="174108"/>
          </a:xfrm>
          <a:prstGeom prst="ellipse">
            <a:avLst/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7" name="直接连接符 186"/>
          <p:cNvCxnSpPr>
            <a:stCxn id="166" idx="2"/>
            <a:endCxn id="167" idx="6"/>
          </p:cNvCxnSpPr>
          <p:nvPr/>
        </p:nvCxnSpPr>
        <p:spPr>
          <a:xfrm flipV="1">
            <a:off x="2084801" y="6149009"/>
            <a:ext cx="838675" cy="4924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/>
          <p:cNvCxnSpPr>
            <a:stCxn id="174" idx="5"/>
            <a:endCxn id="172" idx="1"/>
          </p:cNvCxnSpPr>
          <p:nvPr/>
        </p:nvCxnSpPr>
        <p:spPr>
          <a:xfrm flipH="1" flipV="1">
            <a:off x="10410325" y="6260150"/>
            <a:ext cx="1034760" cy="4090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189"/>
          <p:cNvCxnSpPr>
            <a:stCxn id="172" idx="3"/>
            <a:endCxn id="173" idx="4"/>
          </p:cNvCxnSpPr>
          <p:nvPr/>
        </p:nvCxnSpPr>
        <p:spPr>
          <a:xfrm>
            <a:off x="10427552" y="6102550"/>
            <a:ext cx="1518417" cy="15137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连接符 190"/>
          <p:cNvCxnSpPr>
            <a:stCxn id="177" idx="4"/>
            <a:endCxn id="172" idx="7"/>
          </p:cNvCxnSpPr>
          <p:nvPr/>
        </p:nvCxnSpPr>
        <p:spPr>
          <a:xfrm flipV="1">
            <a:off x="9969890" y="6242923"/>
            <a:ext cx="282835" cy="5054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连接符 191"/>
          <p:cNvCxnSpPr>
            <a:stCxn id="180" idx="4"/>
            <a:endCxn id="167" idx="0"/>
          </p:cNvCxnSpPr>
          <p:nvPr/>
        </p:nvCxnSpPr>
        <p:spPr>
          <a:xfrm flipH="1" flipV="1">
            <a:off x="3022735" y="6272631"/>
            <a:ext cx="535825" cy="4244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/>
          <p:cNvCxnSpPr>
            <a:stCxn id="183" idx="6"/>
            <a:endCxn id="184" idx="1"/>
          </p:cNvCxnSpPr>
          <p:nvPr/>
        </p:nvCxnSpPr>
        <p:spPr>
          <a:xfrm flipH="1">
            <a:off x="4903372" y="6747590"/>
            <a:ext cx="864238" cy="180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/>
          <p:cNvCxnSpPr>
            <a:stCxn id="171" idx="7"/>
            <a:endCxn id="170" idx="2"/>
          </p:cNvCxnSpPr>
          <p:nvPr/>
        </p:nvCxnSpPr>
        <p:spPr>
          <a:xfrm flipH="1">
            <a:off x="7147573" y="6648628"/>
            <a:ext cx="1131471" cy="1294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>
            <a:stCxn id="172" idx="6"/>
            <a:endCxn id="171" idx="3"/>
          </p:cNvCxnSpPr>
          <p:nvPr/>
        </p:nvCxnSpPr>
        <p:spPr>
          <a:xfrm flipH="1">
            <a:off x="8404476" y="6160555"/>
            <a:ext cx="1824222" cy="3873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/>
          <p:cNvCxnSpPr>
            <a:stCxn id="180" idx="3"/>
            <a:endCxn id="178" idx="0"/>
          </p:cNvCxnSpPr>
          <p:nvPr/>
        </p:nvCxnSpPr>
        <p:spPr>
          <a:xfrm flipV="1">
            <a:off x="3610064" y="6226803"/>
            <a:ext cx="291612" cy="4985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/>
          <p:cNvCxnSpPr>
            <a:stCxn id="168" idx="3"/>
            <a:endCxn id="169" idx="6"/>
          </p:cNvCxnSpPr>
          <p:nvPr/>
        </p:nvCxnSpPr>
        <p:spPr>
          <a:xfrm>
            <a:off x="6207234" y="6049979"/>
            <a:ext cx="1204211" cy="1354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连接符 198"/>
          <p:cNvCxnSpPr>
            <a:stCxn id="170" idx="4"/>
            <a:endCxn id="169" idx="7"/>
          </p:cNvCxnSpPr>
          <p:nvPr/>
        </p:nvCxnSpPr>
        <p:spPr>
          <a:xfrm flipV="1">
            <a:off x="7076358" y="6267827"/>
            <a:ext cx="359114" cy="4215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/>
          <p:cNvCxnSpPr>
            <a:stCxn id="171" idx="5"/>
            <a:endCxn id="169" idx="2"/>
          </p:cNvCxnSpPr>
          <p:nvPr/>
        </p:nvCxnSpPr>
        <p:spPr>
          <a:xfrm flipH="1" flipV="1">
            <a:off x="7634326" y="6209821"/>
            <a:ext cx="657078" cy="3257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连接符 200"/>
          <p:cNvCxnSpPr>
            <a:stCxn id="177" idx="6"/>
            <a:endCxn id="171" idx="1"/>
          </p:cNvCxnSpPr>
          <p:nvPr/>
        </p:nvCxnSpPr>
        <p:spPr>
          <a:xfrm flipH="1" flipV="1">
            <a:off x="8392116" y="6660988"/>
            <a:ext cx="1454153" cy="1866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/>
          <p:cNvCxnSpPr>
            <a:stCxn id="180" idx="2"/>
            <a:endCxn id="184" idx="7"/>
          </p:cNvCxnSpPr>
          <p:nvPr/>
        </p:nvCxnSpPr>
        <p:spPr>
          <a:xfrm flipV="1">
            <a:off x="3626514" y="6752245"/>
            <a:ext cx="1154475" cy="294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接连接符 204"/>
          <p:cNvCxnSpPr>
            <a:stCxn id="184" idx="5"/>
            <a:endCxn id="178" idx="2"/>
          </p:cNvCxnSpPr>
          <p:nvPr/>
        </p:nvCxnSpPr>
        <p:spPr>
          <a:xfrm flipH="1" flipV="1">
            <a:off x="4025014" y="6127771"/>
            <a:ext cx="769352" cy="50209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连接符 208"/>
          <p:cNvCxnSpPr>
            <a:stCxn id="168" idx="6"/>
            <a:endCxn id="184" idx="3"/>
          </p:cNvCxnSpPr>
          <p:nvPr/>
        </p:nvCxnSpPr>
        <p:spPr>
          <a:xfrm flipH="1">
            <a:off x="4916749" y="6100672"/>
            <a:ext cx="1116698" cy="5425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连接符 209"/>
          <p:cNvCxnSpPr>
            <a:stCxn id="168" idx="0"/>
            <a:endCxn id="183" idx="3"/>
          </p:cNvCxnSpPr>
          <p:nvPr/>
        </p:nvCxnSpPr>
        <p:spPr>
          <a:xfrm flipH="1">
            <a:off x="5929279" y="6208711"/>
            <a:ext cx="190915" cy="491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接连接符 210"/>
          <p:cNvCxnSpPr>
            <a:stCxn id="168" idx="1"/>
            <a:endCxn id="170" idx="5"/>
          </p:cNvCxnSpPr>
          <p:nvPr/>
        </p:nvCxnSpPr>
        <p:spPr>
          <a:xfrm>
            <a:off x="6192179" y="6187712"/>
            <a:ext cx="825083" cy="5188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连接符 216"/>
          <p:cNvCxnSpPr>
            <a:stCxn id="174" idx="7"/>
            <a:endCxn id="177" idx="2"/>
          </p:cNvCxnSpPr>
          <p:nvPr/>
        </p:nvCxnSpPr>
        <p:spPr>
          <a:xfrm flipH="1">
            <a:off x="10069150" y="6826762"/>
            <a:ext cx="1358708" cy="452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接连接符 223"/>
          <p:cNvCxnSpPr>
            <a:stCxn id="173" idx="0"/>
            <a:endCxn id="174" idx="3"/>
          </p:cNvCxnSpPr>
          <p:nvPr/>
        </p:nvCxnSpPr>
        <p:spPr>
          <a:xfrm flipH="1">
            <a:off x="11602685" y="6409392"/>
            <a:ext cx="326290" cy="2769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连接符 227"/>
          <p:cNvCxnSpPr>
            <a:stCxn id="167" idx="3"/>
            <a:endCxn id="178" idx="6"/>
          </p:cNvCxnSpPr>
          <p:nvPr/>
        </p:nvCxnSpPr>
        <p:spPr>
          <a:xfrm>
            <a:off x="3122330" y="6091004"/>
            <a:ext cx="680315" cy="124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4235908" y="0"/>
            <a:ext cx="293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資料型態轉變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7292"/>
            <a:ext cx="12192000" cy="2567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圖片 40" descr="1623680500640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703385"/>
            <a:ext cx="12192000" cy="25120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338038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弦形 6"/>
          <p:cNvSpPr/>
          <p:nvPr/>
        </p:nvSpPr>
        <p:spPr>
          <a:xfrm rot="13328571">
            <a:off x="-745065" y="2596447"/>
            <a:ext cx="1682044" cy="1682044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弦形 7"/>
          <p:cNvSpPr/>
          <p:nvPr/>
        </p:nvSpPr>
        <p:spPr>
          <a:xfrm rot="2498653">
            <a:off x="11232446" y="2596447"/>
            <a:ext cx="1682044" cy="1682044"/>
          </a:xfrm>
          <a:prstGeom prst="chord">
            <a:avLst>
              <a:gd name="adj1" fmla="val 2412988"/>
              <a:gd name="adj2" fmla="val 14173956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连接符 67"/>
          <p:cNvCxnSpPr>
            <a:stCxn id="76" idx="5"/>
          </p:cNvCxnSpPr>
          <p:nvPr/>
        </p:nvCxnSpPr>
        <p:spPr>
          <a:xfrm>
            <a:off x="11240773" y="5979917"/>
            <a:ext cx="305662" cy="5635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78" idx="7"/>
            <a:endCxn id="83" idx="3"/>
          </p:cNvCxnSpPr>
          <p:nvPr/>
        </p:nvCxnSpPr>
        <p:spPr>
          <a:xfrm flipH="1" flipV="1">
            <a:off x="10973061" y="321061"/>
            <a:ext cx="415657" cy="3574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88" idx="7"/>
            <a:endCxn id="78" idx="5"/>
          </p:cNvCxnSpPr>
          <p:nvPr/>
        </p:nvCxnSpPr>
        <p:spPr>
          <a:xfrm flipV="1">
            <a:off x="11254145" y="787919"/>
            <a:ext cx="134573" cy="11371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79" idx="6"/>
            <a:endCxn id="88" idx="5"/>
          </p:cNvCxnSpPr>
          <p:nvPr/>
        </p:nvCxnSpPr>
        <p:spPr>
          <a:xfrm flipH="1" flipV="1">
            <a:off x="11254145" y="2072498"/>
            <a:ext cx="292290" cy="5499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76" idx="1"/>
            <a:endCxn id="82" idx="4"/>
          </p:cNvCxnSpPr>
          <p:nvPr/>
        </p:nvCxnSpPr>
        <p:spPr>
          <a:xfrm flipV="1">
            <a:off x="11341749" y="5050381"/>
            <a:ext cx="413399" cy="8285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82" idx="7"/>
            <a:endCxn id="81" idx="3"/>
          </p:cNvCxnSpPr>
          <p:nvPr/>
        </p:nvCxnSpPr>
        <p:spPr>
          <a:xfrm flipH="1" flipV="1">
            <a:off x="11329440" y="3958937"/>
            <a:ext cx="362283" cy="9383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/>
        </p:nvSpPr>
        <p:spPr>
          <a:xfrm flipH="1">
            <a:off x="11845685" y="857864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 flipH="1">
            <a:off x="11941964" y="6177911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 flipH="1">
            <a:off x="11219860" y="5858028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 flipH="1">
            <a:off x="10522388" y="804758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 flipH="1">
            <a:off x="11366057" y="655844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 flipH="1">
            <a:off x="11546435" y="2535239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 flipH="1">
            <a:off x="8778801" y="2257797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 flipH="1">
            <a:off x="11116021" y="3745518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flipH="1">
            <a:off x="11665452" y="4870989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 flipH="1">
            <a:off x="10840986" y="18898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 flipH="1">
            <a:off x="10763618" y="4268165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 flipH="1">
            <a:off x="9513772" y="2857798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 flipH="1">
            <a:off x="10385909" y="5039655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 flipH="1">
            <a:off x="10525950" y="2599455"/>
            <a:ext cx="258343" cy="258343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11076135" y="1894488"/>
            <a:ext cx="208552" cy="20855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>
            <a:stCxn id="98" idx="5"/>
          </p:cNvCxnSpPr>
          <p:nvPr/>
        </p:nvCxnSpPr>
        <p:spPr>
          <a:xfrm flipH="1">
            <a:off x="624207" y="5979917"/>
            <a:ext cx="305662" cy="5635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00" idx="7"/>
            <a:endCxn id="105" idx="3"/>
          </p:cNvCxnSpPr>
          <p:nvPr/>
        </p:nvCxnSpPr>
        <p:spPr>
          <a:xfrm flipV="1">
            <a:off x="781924" y="321061"/>
            <a:ext cx="415657" cy="3574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10" idx="7"/>
            <a:endCxn id="100" idx="5"/>
          </p:cNvCxnSpPr>
          <p:nvPr/>
        </p:nvCxnSpPr>
        <p:spPr>
          <a:xfrm flipH="1" flipV="1">
            <a:off x="781924" y="787919"/>
            <a:ext cx="134573" cy="11371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>
            <a:stCxn id="101" idx="6"/>
            <a:endCxn id="110" idx="5"/>
          </p:cNvCxnSpPr>
          <p:nvPr/>
        </p:nvCxnSpPr>
        <p:spPr>
          <a:xfrm flipV="1">
            <a:off x="624207" y="2072498"/>
            <a:ext cx="292290" cy="5499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stCxn id="98" idx="1"/>
            <a:endCxn id="104" idx="4"/>
          </p:cNvCxnSpPr>
          <p:nvPr/>
        </p:nvCxnSpPr>
        <p:spPr>
          <a:xfrm flipH="1" flipV="1">
            <a:off x="415494" y="5050381"/>
            <a:ext cx="413399" cy="8285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04" idx="7"/>
            <a:endCxn id="103" idx="3"/>
          </p:cNvCxnSpPr>
          <p:nvPr/>
        </p:nvCxnSpPr>
        <p:spPr>
          <a:xfrm flipV="1">
            <a:off x="478919" y="3958937"/>
            <a:ext cx="362283" cy="9383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椭圆 95"/>
          <p:cNvSpPr/>
          <p:nvPr/>
        </p:nvSpPr>
        <p:spPr>
          <a:xfrm>
            <a:off x="145565" y="857864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0" y="6053220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>
            <a:off x="807980" y="5858028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649849" y="655844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449710" y="2535239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3212449" y="2257797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804585" y="3745518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>
            <a:off x="325798" y="4870989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1174920" y="18898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1252288" y="4268165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2406834" y="2857798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1534697" y="5039655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>
            <a:off x="1386349" y="2599455"/>
            <a:ext cx="258343" cy="258343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flipH="1">
            <a:off x="885955" y="1894488"/>
            <a:ext cx="208552" cy="20855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5874"/>
            <a:ext cx="10801344" cy="379224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8" y="1595876"/>
            <a:ext cx="1165266" cy="377030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257" y="5681544"/>
            <a:ext cx="2931401" cy="747686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0838" y="601533"/>
            <a:ext cx="3097209" cy="8446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336012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艺术系列&#10;&#10;已生成高可信度的说明">
            <a:extLst>
              <a:ext uri="{FF2B5EF4-FFF2-40B4-BE49-F238E27FC236}">
                <a16:creationId xmlns:a16="http://schemas.microsoft.com/office/drawing/2014/main" xmlns="" id="{89D524ED-F1C6-411C-BF82-1FE0C3CEC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4034103">
            <a:off x="3498538" y="547487"/>
            <a:ext cx="5359775" cy="5359775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xmlns="" id="{6BCFDEB3-66BB-40C4-8D11-4501056B03A6}"/>
              </a:ext>
            </a:extLst>
          </p:cNvPr>
          <p:cNvSpPr/>
          <p:nvPr/>
        </p:nvSpPr>
        <p:spPr>
          <a:xfrm>
            <a:off x="3048000" y="962025"/>
            <a:ext cx="6096000" cy="4933950"/>
          </a:xfrm>
          <a:prstGeom prst="roundRect">
            <a:avLst>
              <a:gd name="adj" fmla="val 4184"/>
            </a:avLst>
          </a:prstGeom>
          <a:solidFill>
            <a:schemeClr val="bg1">
              <a:lumMod val="85000"/>
              <a:alpha val="89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F78FF481-D5DD-4D63-B7A7-27E254D01BB4}"/>
              </a:ext>
            </a:extLst>
          </p:cNvPr>
          <p:cNvSpPr txBox="1"/>
          <p:nvPr/>
        </p:nvSpPr>
        <p:spPr>
          <a:xfrm>
            <a:off x="5429250" y="1524000"/>
            <a:ext cx="1333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 smtClean="0">
                <a:latin typeface="Calibri" panose="020F0502020204030204" pitchFamily="34" charset="0"/>
                <a:cs typeface="Calibri" panose="020F0502020204030204" pitchFamily="34" charset="0"/>
              </a:rPr>
              <a:t>03</a:t>
            </a:r>
            <a:endParaRPr lang="zh-CN" altLang="en-US"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A4B6A67-80A8-491C-9B75-F838BAA24AB8}"/>
              </a:ext>
            </a:extLst>
          </p:cNvPr>
          <p:cNvSpPr txBox="1"/>
          <p:nvPr/>
        </p:nvSpPr>
        <p:spPr>
          <a:xfrm>
            <a:off x="3770376" y="3304389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敘述統計</a:t>
            </a:r>
            <a:endParaRPr lang="zh-CN" altLang="en-US" sz="4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4000AD3B-46B8-4302-97C7-6AB34A88DFA6}"/>
              </a:ext>
            </a:extLst>
          </p:cNvPr>
          <p:cNvCxnSpPr/>
          <p:nvPr/>
        </p:nvCxnSpPr>
        <p:spPr>
          <a:xfrm>
            <a:off x="5694426" y="4640580"/>
            <a:ext cx="8763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0A179309-4274-4AFB-96A6-CDF4D9704354}"/>
              </a:ext>
            </a:extLst>
          </p:cNvPr>
          <p:cNvGrpSpPr/>
          <p:nvPr/>
        </p:nvGrpSpPr>
        <p:grpSpPr>
          <a:xfrm rot="15532708">
            <a:off x="681462" y="1074710"/>
            <a:ext cx="694476" cy="565057"/>
            <a:chOff x="189132" y="3432549"/>
            <a:chExt cx="990433" cy="805861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3E1E71E1-150B-4EBB-ACA2-3809BDB92488}"/>
                </a:ext>
              </a:extLst>
            </p:cNvPr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xmlns="" id="{3644F1BB-7050-437B-A0D9-2C5C16232620}"/>
                </a:ext>
              </a:extLst>
            </p:cNvPr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xmlns="" id="{A58349CB-A746-42FE-B196-071D1F66F4A6}"/>
                </a:ext>
              </a:extLst>
            </p:cNvPr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xmlns="" id="{1EA2E525-99FB-4DC3-85D4-E58FF0F0D4CB}"/>
                </a:ext>
              </a:extLst>
            </p:cNvPr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3DA1CB48-5631-4E05-8CE8-88FAC410BB1B}"/>
                </a:ext>
              </a:extLst>
            </p:cNvPr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292A36A2-19F3-40B6-80DB-E53E8B94E159}"/>
                </a:ext>
              </a:extLst>
            </p:cNvPr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54F5DAC7-1D40-43F9-9CFA-72281B05A6C2}"/>
              </a:ext>
            </a:extLst>
          </p:cNvPr>
          <p:cNvGrpSpPr/>
          <p:nvPr/>
        </p:nvGrpSpPr>
        <p:grpSpPr>
          <a:xfrm rot="10245300">
            <a:off x="10476938" y="5647410"/>
            <a:ext cx="694476" cy="565057"/>
            <a:chOff x="189132" y="3432549"/>
            <a:chExt cx="990433" cy="805861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xmlns="" id="{33C9463E-892C-4B04-92A8-B5F992BCAF1B}"/>
                </a:ext>
              </a:extLst>
            </p:cNvPr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DF8A5D8A-C7AA-4520-9F05-4E3EAB9A8BB5}"/>
                </a:ext>
              </a:extLst>
            </p:cNvPr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9997A725-A58B-4628-A8C3-E026E0A2203D}"/>
                </a:ext>
              </a:extLst>
            </p:cNvPr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E4229617-E9A0-435F-BCAF-7E25DFAF9586}"/>
                </a:ext>
              </a:extLst>
            </p:cNvPr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A93BFD55-5477-402D-8578-F79D81368B6D}"/>
                </a:ext>
              </a:extLst>
            </p:cNvPr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C5B85F38-CF17-4884-9D3E-DDDB8A7614DB}"/>
                </a:ext>
              </a:extLst>
            </p:cNvPr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="" id="{431F0BD9-69CB-4CCC-B8E7-0B7E6E6DEAEA}"/>
              </a:ext>
            </a:extLst>
          </p:cNvPr>
          <p:cNvGrpSpPr/>
          <p:nvPr/>
        </p:nvGrpSpPr>
        <p:grpSpPr>
          <a:xfrm rot="10245300">
            <a:off x="10169401" y="1627033"/>
            <a:ext cx="356950" cy="290431"/>
            <a:chOff x="189132" y="3432549"/>
            <a:chExt cx="990433" cy="805861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2936E32B-E9DC-4E8A-B75F-1EED6707F551}"/>
                </a:ext>
              </a:extLst>
            </p:cNvPr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xmlns="" id="{5BD51EE2-2913-4585-A666-E12E7B7BCDD3}"/>
                </a:ext>
              </a:extLst>
            </p:cNvPr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26C1BA9E-834D-4534-8020-5E0F4B8ED7C2}"/>
                </a:ext>
              </a:extLst>
            </p:cNvPr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9FFC6E8B-50CB-438D-8A6D-D449E71BB9CA}"/>
                </a:ext>
              </a:extLst>
            </p:cNvPr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D4744B69-2504-4E39-B7BE-7ED83650C6CE}"/>
                </a:ext>
              </a:extLst>
            </p:cNvPr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FC9A2361-C803-4CB7-93E4-70AD38516113}"/>
                </a:ext>
              </a:extLst>
            </p:cNvPr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5116466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0482"/>
            <a:ext cx="12192000" cy="41035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78355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艺术系列&#10;&#10;已生成高可信度的说明">
            <a:extLst>
              <a:ext uri="{FF2B5EF4-FFF2-40B4-BE49-F238E27FC236}">
                <a16:creationId xmlns:a16="http://schemas.microsoft.com/office/drawing/2014/main" xmlns="" id="{89D524ED-F1C6-411C-BF82-1FE0C3CEC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4034103">
            <a:off x="3431307" y="1424879"/>
            <a:ext cx="4617888" cy="4617888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xmlns="" id="{6BCFDEB3-66BB-40C4-8D11-4501056B03A6}"/>
              </a:ext>
            </a:extLst>
          </p:cNvPr>
          <p:cNvSpPr/>
          <p:nvPr/>
        </p:nvSpPr>
        <p:spPr>
          <a:xfrm>
            <a:off x="3006437" y="945400"/>
            <a:ext cx="6096000" cy="4933950"/>
          </a:xfrm>
          <a:prstGeom prst="roundRect">
            <a:avLst>
              <a:gd name="adj" fmla="val 4184"/>
            </a:avLst>
          </a:prstGeom>
          <a:solidFill>
            <a:schemeClr val="bg1">
              <a:lumMod val="85000"/>
              <a:alpha val="89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F78FF481-D5DD-4D63-B7A7-27E254D01BB4}"/>
              </a:ext>
            </a:extLst>
          </p:cNvPr>
          <p:cNvSpPr txBox="1"/>
          <p:nvPr/>
        </p:nvSpPr>
        <p:spPr>
          <a:xfrm>
            <a:off x="5429250" y="1524000"/>
            <a:ext cx="1333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 smtClean="0">
                <a:latin typeface="Calibri" panose="020F0502020204030204" pitchFamily="34" charset="0"/>
                <a:cs typeface="Calibri" panose="020F0502020204030204" pitchFamily="34" charset="0"/>
              </a:rPr>
              <a:t>04</a:t>
            </a:r>
            <a:endParaRPr lang="zh-CN" altLang="en-US"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A4B6A67-80A8-491C-9B75-F838BAA24AB8}"/>
              </a:ext>
            </a:extLst>
          </p:cNvPr>
          <p:cNvSpPr txBox="1"/>
          <p:nvPr/>
        </p:nvSpPr>
        <p:spPr>
          <a:xfrm>
            <a:off x="3770376" y="3304389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研究分析</a:t>
            </a:r>
            <a:endParaRPr lang="zh-CN" altLang="en-US" sz="4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4000AD3B-46B8-4302-97C7-6AB34A88DFA6}"/>
              </a:ext>
            </a:extLst>
          </p:cNvPr>
          <p:cNvCxnSpPr/>
          <p:nvPr/>
        </p:nvCxnSpPr>
        <p:spPr>
          <a:xfrm>
            <a:off x="5694426" y="4640580"/>
            <a:ext cx="8763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0A179309-4274-4AFB-96A6-CDF4D9704354}"/>
              </a:ext>
            </a:extLst>
          </p:cNvPr>
          <p:cNvGrpSpPr/>
          <p:nvPr/>
        </p:nvGrpSpPr>
        <p:grpSpPr>
          <a:xfrm rot="15532708">
            <a:off x="681462" y="1074710"/>
            <a:ext cx="694476" cy="565057"/>
            <a:chOff x="189132" y="3432549"/>
            <a:chExt cx="990433" cy="805861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3E1E71E1-150B-4EBB-ACA2-3809BDB92488}"/>
                </a:ext>
              </a:extLst>
            </p:cNvPr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xmlns="" id="{3644F1BB-7050-437B-A0D9-2C5C16232620}"/>
                </a:ext>
              </a:extLst>
            </p:cNvPr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xmlns="" id="{A58349CB-A746-42FE-B196-071D1F66F4A6}"/>
                </a:ext>
              </a:extLst>
            </p:cNvPr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xmlns="" id="{1EA2E525-99FB-4DC3-85D4-E58FF0F0D4CB}"/>
                </a:ext>
              </a:extLst>
            </p:cNvPr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3DA1CB48-5631-4E05-8CE8-88FAC410BB1B}"/>
                </a:ext>
              </a:extLst>
            </p:cNvPr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292A36A2-19F3-40B6-80DB-E53E8B94E159}"/>
                </a:ext>
              </a:extLst>
            </p:cNvPr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54F5DAC7-1D40-43F9-9CFA-72281B05A6C2}"/>
              </a:ext>
            </a:extLst>
          </p:cNvPr>
          <p:cNvGrpSpPr/>
          <p:nvPr/>
        </p:nvGrpSpPr>
        <p:grpSpPr>
          <a:xfrm rot="10245300">
            <a:off x="10476938" y="5647410"/>
            <a:ext cx="694476" cy="565057"/>
            <a:chOff x="189132" y="3432549"/>
            <a:chExt cx="990433" cy="805861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xmlns="" id="{33C9463E-892C-4B04-92A8-B5F992BCAF1B}"/>
                </a:ext>
              </a:extLst>
            </p:cNvPr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DF8A5D8A-C7AA-4520-9F05-4E3EAB9A8BB5}"/>
                </a:ext>
              </a:extLst>
            </p:cNvPr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9997A725-A58B-4628-A8C3-E026E0A2203D}"/>
                </a:ext>
              </a:extLst>
            </p:cNvPr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E4229617-E9A0-435F-BCAF-7E25DFAF9586}"/>
                </a:ext>
              </a:extLst>
            </p:cNvPr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A93BFD55-5477-402D-8578-F79D81368B6D}"/>
                </a:ext>
              </a:extLst>
            </p:cNvPr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C5B85F38-CF17-4884-9D3E-DDDB8A7614DB}"/>
                </a:ext>
              </a:extLst>
            </p:cNvPr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="" id="{431F0BD9-69CB-4CCC-B8E7-0B7E6E6DEAEA}"/>
              </a:ext>
            </a:extLst>
          </p:cNvPr>
          <p:cNvGrpSpPr/>
          <p:nvPr/>
        </p:nvGrpSpPr>
        <p:grpSpPr>
          <a:xfrm rot="10245300">
            <a:off x="10169401" y="1627033"/>
            <a:ext cx="356950" cy="290431"/>
            <a:chOff x="189132" y="3432549"/>
            <a:chExt cx="990433" cy="805861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2936E32B-E9DC-4E8A-B75F-1EED6707F551}"/>
                </a:ext>
              </a:extLst>
            </p:cNvPr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xmlns="" id="{5BD51EE2-2913-4585-A666-E12E7B7BCDD3}"/>
                </a:ext>
              </a:extLst>
            </p:cNvPr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26C1BA9E-834D-4534-8020-5E0F4B8ED7C2}"/>
                </a:ext>
              </a:extLst>
            </p:cNvPr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9FFC6E8B-50CB-438D-8A6D-D449E71BB9CA}"/>
                </a:ext>
              </a:extLst>
            </p:cNvPr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D4744B69-2504-4E39-B7BE-7ED83650C6CE}"/>
                </a:ext>
              </a:extLst>
            </p:cNvPr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FC9A2361-C803-4CB7-93E4-70AD38516113}"/>
                </a:ext>
              </a:extLst>
            </p:cNvPr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0808411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圓角矩形 10"/>
          <p:cNvSpPr/>
          <p:nvPr/>
        </p:nvSpPr>
        <p:spPr>
          <a:xfrm>
            <a:off x="8221226" y="234480"/>
            <a:ext cx="2459736" cy="832103"/>
          </a:xfrm>
          <a:prstGeom prst="roundRect">
            <a:avLst/>
          </a:prstGeom>
          <a:solidFill>
            <a:srgbClr val="7FFFD4">
              <a:alpha val="67451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8222888" y="4138137"/>
            <a:ext cx="2459736" cy="832103"/>
          </a:xfrm>
          <a:prstGeom prst="roundRect">
            <a:avLst/>
          </a:prstGeom>
          <a:solidFill>
            <a:srgbClr val="7FFFD4">
              <a:alpha val="67451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8440682" y="327365"/>
            <a:ext cx="2020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篩選方法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8221225" y="2843234"/>
            <a:ext cx="2459736" cy="832103"/>
          </a:xfrm>
          <a:prstGeom prst="roundRect">
            <a:avLst/>
          </a:prstGeom>
          <a:solidFill>
            <a:srgbClr val="7FFFD4">
              <a:alpha val="67451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8221226" y="1548331"/>
            <a:ext cx="2459736" cy="832103"/>
          </a:xfrm>
          <a:prstGeom prst="roundRect">
            <a:avLst/>
          </a:prstGeom>
          <a:solidFill>
            <a:srgbClr val="7FFFD4">
              <a:alpha val="67451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8221225" y="5648321"/>
            <a:ext cx="2459736" cy="832103"/>
          </a:xfrm>
          <a:prstGeom prst="roundRect">
            <a:avLst/>
          </a:prstGeom>
          <a:solidFill>
            <a:srgbClr val="7FFFD4">
              <a:alpha val="67451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6181344" y="5648320"/>
            <a:ext cx="1596732" cy="739215"/>
          </a:xfrm>
          <a:prstGeom prst="roundRect">
            <a:avLst/>
          </a:prstGeom>
          <a:solidFill>
            <a:srgbClr val="7FFFD4">
              <a:alpha val="67451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1048324" y="5532651"/>
            <a:ext cx="4707636" cy="947773"/>
          </a:xfrm>
          <a:prstGeom prst="roundRect">
            <a:avLst/>
          </a:prstGeom>
          <a:solidFill>
            <a:srgbClr val="7FFFD4">
              <a:alpha val="67451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1924626" y="4157268"/>
            <a:ext cx="2955037" cy="912557"/>
          </a:xfrm>
          <a:prstGeom prst="roundRect">
            <a:avLst/>
          </a:prstGeom>
          <a:solidFill>
            <a:srgbClr val="7FFFD4">
              <a:alpha val="67451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2172276" y="2855270"/>
            <a:ext cx="2459736" cy="832103"/>
          </a:xfrm>
          <a:prstGeom prst="roundRect">
            <a:avLst/>
          </a:prstGeom>
          <a:solidFill>
            <a:srgbClr val="7FFFD4">
              <a:alpha val="67451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2172275" y="1560936"/>
            <a:ext cx="2459736" cy="832103"/>
          </a:xfrm>
          <a:prstGeom prst="roundRect">
            <a:avLst/>
          </a:prstGeom>
          <a:solidFill>
            <a:srgbClr val="7FFFD4">
              <a:alpha val="67451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2172275" y="259267"/>
            <a:ext cx="2459736" cy="832103"/>
          </a:xfrm>
          <a:prstGeom prst="roundRect">
            <a:avLst/>
          </a:prstGeom>
          <a:solidFill>
            <a:srgbClr val="7FFFD4">
              <a:alpha val="67451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 flipH="1">
            <a:off x="2387158" y="347689"/>
            <a:ext cx="2029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研究方法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2102171" y="1649991"/>
            <a:ext cx="2529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規則分類器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919798" y="2943582"/>
            <a:ext cx="964691" cy="65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KNN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551934" y="4231022"/>
            <a:ext cx="1909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XGboost</a:t>
            </a:r>
            <a:endParaRPr lang="en-US" altLang="zh-TW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497364" y="5690188"/>
            <a:ext cx="964691" cy="65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SVM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8495545" y="5783502"/>
            <a:ext cx="1911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XGboost</a:t>
            </a:r>
            <a:endParaRPr lang="en-US" altLang="zh-TW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125289" y="5641075"/>
            <a:ext cx="4553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logistic regression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2049213" y="4290380"/>
            <a:ext cx="2705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naive </a:t>
            </a:r>
            <a:r>
              <a:rPr lang="en-US" altLang="zh-TW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Bayes</a:t>
            </a:r>
            <a:endParaRPr lang="en-US" altLang="zh-TW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" name="向下箭號 28"/>
          <p:cNvSpPr/>
          <p:nvPr/>
        </p:nvSpPr>
        <p:spPr>
          <a:xfrm>
            <a:off x="9294501" y="1068196"/>
            <a:ext cx="279267" cy="403988"/>
          </a:xfrm>
          <a:prstGeom prst="downArrow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向下箭號 31"/>
          <p:cNvSpPr/>
          <p:nvPr/>
        </p:nvSpPr>
        <p:spPr>
          <a:xfrm>
            <a:off x="3307654" y="5057198"/>
            <a:ext cx="188980" cy="412290"/>
          </a:xfrm>
          <a:prstGeom prst="downArrow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右箭號 36"/>
          <p:cNvSpPr/>
          <p:nvPr/>
        </p:nvSpPr>
        <p:spPr>
          <a:xfrm>
            <a:off x="5753203" y="5958522"/>
            <a:ext cx="368947" cy="211699"/>
          </a:xfrm>
          <a:prstGeom prst="rightArrow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8742434" y="1641216"/>
            <a:ext cx="1417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Lasso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8370382" y="2936119"/>
            <a:ext cx="212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logistic</a:t>
            </a:r>
            <a:endParaRPr lang="zh-TW" altLang="en-US" sz="3600" dirty="0"/>
          </a:p>
        </p:txBody>
      </p:sp>
      <p:sp>
        <p:nvSpPr>
          <p:cNvPr id="33" name="向下箭號 32"/>
          <p:cNvSpPr/>
          <p:nvPr/>
        </p:nvSpPr>
        <p:spPr>
          <a:xfrm>
            <a:off x="9311460" y="2383101"/>
            <a:ext cx="279267" cy="403988"/>
          </a:xfrm>
          <a:prstGeom prst="downArrow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向下箭號 33"/>
          <p:cNvSpPr/>
          <p:nvPr/>
        </p:nvSpPr>
        <p:spPr>
          <a:xfrm>
            <a:off x="9311460" y="3675131"/>
            <a:ext cx="279267" cy="403988"/>
          </a:xfrm>
          <a:prstGeom prst="downArrow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向右箭號 40"/>
          <p:cNvSpPr/>
          <p:nvPr/>
        </p:nvSpPr>
        <p:spPr>
          <a:xfrm>
            <a:off x="7802810" y="5958522"/>
            <a:ext cx="368947" cy="211699"/>
          </a:xfrm>
          <a:prstGeom prst="rightArrow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向下箭號 41"/>
          <p:cNvSpPr/>
          <p:nvPr/>
        </p:nvSpPr>
        <p:spPr>
          <a:xfrm>
            <a:off x="3307654" y="3690766"/>
            <a:ext cx="188980" cy="412290"/>
          </a:xfrm>
          <a:prstGeom prst="downArrow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向下箭號 42"/>
          <p:cNvSpPr/>
          <p:nvPr/>
        </p:nvSpPr>
        <p:spPr>
          <a:xfrm>
            <a:off x="3307654" y="2394736"/>
            <a:ext cx="188980" cy="412290"/>
          </a:xfrm>
          <a:prstGeom prst="downArrow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向下箭號 43"/>
          <p:cNvSpPr/>
          <p:nvPr/>
        </p:nvSpPr>
        <p:spPr>
          <a:xfrm>
            <a:off x="3307653" y="1090737"/>
            <a:ext cx="188980" cy="412290"/>
          </a:xfrm>
          <a:prstGeom prst="downArrow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76911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021816" y="-36576"/>
            <a:ext cx="2050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訓練資料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292" y="609755"/>
            <a:ext cx="7291754" cy="31758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文字方塊 5"/>
          <p:cNvSpPr txBox="1"/>
          <p:nvPr/>
        </p:nvSpPr>
        <p:spPr>
          <a:xfrm>
            <a:off x="4106763" y="3701551"/>
            <a:ext cx="3880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資料平衡</a:t>
            </a:r>
            <a:r>
              <a:rPr lang="en-US" altLang="zh-TW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正規化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" name="圖片 8" descr="1623680728558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99138" y="4325815"/>
            <a:ext cx="8768861" cy="1338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圖片 9" descr="1623680817563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10862" y="5655652"/>
            <a:ext cx="8745415" cy="12023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44667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46451" y="199478"/>
            <a:ext cx="2496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規則分類器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7261"/>
            <a:ext cx="2414954" cy="1504041"/>
          </a:xfrm>
          <a:prstGeom prst="rect">
            <a:avLst/>
          </a:prstGeom>
        </p:spPr>
      </p:pic>
      <p:pic>
        <p:nvPicPr>
          <p:cNvPr id="12" name="圖片 11" descr="1623858697017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2324834"/>
            <a:ext cx="5521570" cy="4533166"/>
          </a:xfrm>
          <a:prstGeom prst="rect">
            <a:avLst/>
          </a:prstGeom>
        </p:spPr>
      </p:pic>
      <p:pic>
        <p:nvPicPr>
          <p:cNvPr id="13" name="圖片 12" descr="1623858736541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29264" y="703385"/>
            <a:ext cx="6662736" cy="6154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5695922" y="5814645"/>
            <a:ext cx="3342570" cy="2110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88959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艺术系列&#10;&#10;已生成高可信度的说明">
            <a:extLst>
              <a:ext uri="{FF2B5EF4-FFF2-40B4-BE49-F238E27FC236}">
                <a16:creationId xmlns:a16="http://schemas.microsoft.com/office/drawing/2014/main" xmlns="" id="{89D524ED-F1C6-411C-BF82-1FE0C3CEC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4034103">
            <a:off x="4660762" y="416422"/>
            <a:ext cx="2694835" cy="269483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4E81E20-9647-4114-9789-24000332A056}"/>
              </a:ext>
            </a:extLst>
          </p:cNvPr>
          <p:cNvGrpSpPr/>
          <p:nvPr/>
        </p:nvGrpSpPr>
        <p:grpSpPr>
          <a:xfrm>
            <a:off x="4186578" y="1311981"/>
            <a:ext cx="3753009" cy="1112429"/>
            <a:chOff x="986970" y="372376"/>
            <a:chExt cx="3178629" cy="740229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xmlns="" id="{6BCFDEB3-66BB-40C4-8D11-4501056B03A6}"/>
                </a:ext>
              </a:extLst>
            </p:cNvPr>
            <p:cNvSpPr/>
            <p:nvPr/>
          </p:nvSpPr>
          <p:spPr>
            <a:xfrm>
              <a:off x="986970" y="372376"/>
              <a:ext cx="3178629" cy="740229"/>
            </a:xfrm>
            <a:prstGeom prst="roundRect">
              <a:avLst>
                <a:gd name="adj" fmla="val 11520"/>
              </a:avLst>
            </a:prstGeom>
            <a:solidFill>
              <a:schemeClr val="bg1">
                <a:lumMod val="85000"/>
                <a:alpha val="72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xmlns="" id="{2C435717-89EF-43A4-A56D-C1E52D455097}"/>
                </a:ext>
              </a:extLst>
            </p:cNvPr>
            <p:cNvSpPr txBox="1"/>
            <p:nvPr/>
          </p:nvSpPr>
          <p:spPr>
            <a:xfrm>
              <a:off x="1327586" y="388657"/>
              <a:ext cx="2466703" cy="675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6000" b="1" spc="3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目錄</a:t>
              </a:r>
              <a:endParaRPr lang="zh-CN" altLang="en-US" sz="6000" b="1" spc="3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1BC85318-81BB-4E15-B5E5-701F08E348FF}"/>
              </a:ext>
            </a:extLst>
          </p:cNvPr>
          <p:cNvCxnSpPr/>
          <p:nvPr/>
        </p:nvCxnSpPr>
        <p:spPr>
          <a:xfrm>
            <a:off x="0" y="4181475"/>
            <a:ext cx="12192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xmlns="" id="{15160783-0C33-4392-B05E-B2A60C407C2F}"/>
              </a:ext>
            </a:extLst>
          </p:cNvPr>
          <p:cNvSpPr/>
          <p:nvPr/>
        </p:nvSpPr>
        <p:spPr>
          <a:xfrm rot="11174285">
            <a:off x="2098591" y="4121826"/>
            <a:ext cx="160862" cy="160862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xmlns="" id="{6BFC3652-6CB1-4822-862C-95F6B24737CB}"/>
              </a:ext>
            </a:extLst>
          </p:cNvPr>
          <p:cNvSpPr/>
          <p:nvPr/>
        </p:nvSpPr>
        <p:spPr>
          <a:xfrm rot="11174285">
            <a:off x="340254" y="4032375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xmlns="" id="{A1736F28-A0B3-49C1-805C-6C7BE686201E}"/>
              </a:ext>
            </a:extLst>
          </p:cNvPr>
          <p:cNvSpPr/>
          <p:nvPr/>
        </p:nvSpPr>
        <p:spPr>
          <a:xfrm rot="11174285">
            <a:off x="3347090" y="4041687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xmlns="" id="{AA810E51-BA1E-4A94-90E7-DBAF51E8FF66}"/>
              </a:ext>
            </a:extLst>
          </p:cNvPr>
          <p:cNvSpPr/>
          <p:nvPr/>
        </p:nvSpPr>
        <p:spPr>
          <a:xfrm rot="11174285">
            <a:off x="6942603" y="4088575"/>
            <a:ext cx="160862" cy="160862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xmlns="" id="{3E44D1F1-CD3E-45AA-96E2-EAD0F3855D09}"/>
              </a:ext>
            </a:extLst>
          </p:cNvPr>
          <p:cNvSpPr/>
          <p:nvPr/>
        </p:nvSpPr>
        <p:spPr>
          <a:xfrm rot="11174285">
            <a:off x="5318654" y="4032375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xmlns="" id="{C6BA0FA7-BB3D-40B6-AF0C-14D2BFA65BAF}"/>
              </a:ext>
            </a:extLst>
          </p:cNvPr>
          <p:cNvSpPr/>
          <p:nvPr/>
        </p:nvSpPr>
        <p:spPr>
          <a:xfrm rot="11174285">
            <a:off x="8325490" y="4041687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xmlns="" id="{EDE55611-AC48-489F-88C9-ADECAF634AE9}"/>
              </a:ext>
            </a:extLst>
          </p:cNvPr>
          <p:cNvSpPr/>
          <p:nvPr/>
        </p:nvSpPr>
        <p:spPr>
          <a:xfrm rot="11174285">
            <a:off x="9790696" y="4121825"/>
            <a:ext cx="160862" cy="160862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xmlns="" id="{574CF35B-304D-440E-8696-3347F57E03F7}"/>
              </a:ext>
            </a:extLst>
          </p:cNvPr>
          <p:cNvSpPr/>
          <p:nvPr/>
        </p:nvSpPr>
        <p:spPr>
          <a:xfrm rot="11174285">
            <a:off x="11115394" y="404168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ACDC2FA0-8FFA-4A8B-9625-BF3DE3F3F236}"/>
              </a:ext>
            </a:extLst>
          </p:cNvPr>
          <p:cNvCxnSpPr>
            <a:stCxn id="15" idx="3"/>
          </p:cNvCxnSpPr>
          <p:nvPr/>
        </p:nvCxnSpPr>
        <p:spPr>
          <a:xfrm flipV="1">
            <a:off x="539772" y="3804439"/>
            <a:ext cx="686767" cy="2698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FE397710-2C59-45CA-83DE-96E833FA1926}"/>
              </a:ext>
            </a:extLst>
          </p:cNvPr>
          <p:cNvCxnSpPr>
            <a:endCxn id="14" idx="5"/>
          </p:cNvCxnSpPr>
          <p:nvPr/>
        </p:nvCxnSpPr>
        <p:spPr>
          <a:xfrm>
            <a:off x="1226539" y="3804439"/>
            <a:ext cx="902127" cy="33510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A48B29B9-11D2-4B61-8AC6-ECC2227DE6D6}"/>
              </a:ext>
            </a:extLst>
          </p:cNvPr>
          <p:cNvCxnSpPr>
            <a:stCxn id="14" idx="1"/>
            <a:endCxn id="26" idx="5"/>
          </p:cNvCxnSpPr>
          <p:nvPr/>
        </p:nvCxnSpPr>
        <p:spPr>
          <a:xfrm>
            <a:off x="2229378" y="4264973"/>
            <a:ext cx="406717" cy="34786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xmlns="" id="{36A9EAEF-0CB1-4BDB-9D3B-AE96B25EE8E6}"/>
              </a:ext>
            </a:extLst>
          </p:cNvPr>
          <p:cNvCxnSpPr>
            <a:stCxn id="26" idx="7"/>
            <a:endCxn id="16" idx="7"/>
          </p:cNvCxnSpPr>
          <p:nvPr/>
        </p:nvCxnSpPr>
        <p:spPr>
          <a:xfrm flipV="1">
            <a:off x="2627129" y="4225588"/>
            <a:ext cx="744869" cy="46926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89BE66EF-194E-4079-B6B6-E1D715E8DFC4}"/>
              </a:ext>
            </a:extLst>
          </p:cNvPr>
          <p:cNvSpPr/>
          <p:nvPr/>
        </p:nvSpPr>
        <p:spPr>
          <a:xfrm rot="11174285">
            <a:off x="2614280" y="4599986"/>
            <a:ext cx="116686" cy="116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427DAE5D-2DB7-4785-B59A-0FF8D90F5ABD}"/>
              </a:ext>
            </a:extLst>
          </p:cNvPr>
          <p:cNvCxnSpPr/>
          <p:nvPr/>
        </p:nvCxnSpPr>
        <p:spPr>
          <a:xfrm flipV="1">
            <a:off x="3475027" y="3716111"/>
            <a:ext cx="1140516" cy="36571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xmlns="" id="{F9FF47DA-A4DB-4D19-9B3C-B316B706B69A}"/>
              </a:ext>
            </a:extLst>
          </p:cNvPr>
          <p:cNvCxnSpPr>
            <a:stCxn id="18" idx="5"/>
          </p:cNvCxnSpPr>
          <p:nvPr/>
        </p:nvCxnSpPr>
        <p:spPr>
          <a:xfrm flipH="1" flipV="1">
            <a:off x="4632960" y="3720465"/>
            <a:ext cx="727612" cy="33660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>
            <a:extLst>
              <a:ext uri="{FF2B5EF4-FFF2-40B4-BE49-F238E27FC236}">
                <a16:creationId xmlns:a16="http://schemas.microsoft.com/office/drawing/2014/main" xmlns="" id="{53E3C46C-BBE4-4629-A986-BD57A4788DA9}"/>
              </a:ext>
            </a:extLst>
          </p:cNvPr>
          <p:cNvSpPr/>
          <p:nvPr/>
        </p:nvSpPr>
        <p:spPr>
          <a:xfrm rot="11174285">
            <a:off x="4543512" y="3672147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xmlns="" id="{5E13BB9F-7355-44C4-91B1-CEB9E6F0E802}"/>
              </a:ext>
            </a:extLst>
          </p:cNvPr>
          <p:cNvCxnSpPr/>
          <p:nvPr/>
        </p:nvCxnSpPr>
        <p:spPr>
          <a:xfrm>
            <a:off x="5403840" y="4167552"/>
            <a:ext cx="254010" cy="49969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xmlns="" id="{C3174898-DFEC-4F37-9AB8-81B7A08FCE7E}"/>
              </a:ext>
            </a:extLst>
          </p:cNvPr>
          <p:cNvCxnSpPr>
            <a:stCxn id="17" idx="7"/>
          </p:cNvCxnSpPr>
          <p:nvPr/>
        </p:nvCxnSpPr>
        <p:spPr>
          <a:xfrm flipH="1">
            <a:off x="5603470" y="4219362"/>
            <a:ext cx="1356848" cy="39654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xmlns="" id="{B485D709-6F59-45D3-AC66-2F925B7DD3D9}"/>
              </a:ext>
            </a:extLst>
          </p:cNvPr>
          <p:cNvSpPr/>
          <p:nvPr/>
        </p:nvSpPr>
        <p:spPr>
          <a:xfrm rot="11174285">
            <a:off x="5578556" y="4490264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xmlns="" id="{FC1E047A-336B-4A08-9880-8585EE36BDFD}"/>
              </a:ext>
            </a:extLst>
          </p:cNvPr>
          <p:cNvCxnSpPr/>
          <p:nvPr/>
        </p:nvCxnSpPr>
        <p:spPr>
          <a:xfrm flipH="1">
            <a:off x="7104699" y="3595688"/>
            <a:ext cx="1896428" cy="51054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xmlns="" id="{1F78A761-35EE-441D-BC7F-00EB0361FDB5}"/>
              </a:ext>
            </a:extLst>
          </p:cNvPr>
          <p:cNvCxnSpPr>
            <a:stCxn id="20" idx="5"/>
          </p:cNvCxnSpPr>
          <p:nvPr/>
        </p:nvCxnSpPr>
        <p:spPr>
          <a:xfrm flipH="1" flipV="1">
            <a:off x="9029700" y="3552825"/>
            <a:ext cx="791071" cy="5867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F3DD0849-9C05-435C-A9F2-7CA8361FEFCE}"/>
              </a:ext>
            </a:extLst>
          </p:cNvPr>
          <p:cNvCxnSpPr/>
          <p:nvPr/>
        </p:nvCxnSpPr>
        <p:spPr>
          <a:xfrm flipH="1" flipV="1">
            <a:off x="8553737" y="4217097"/>
            <a:ext cx="1277547" cy="56715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xmlns="" id="{60EE8AC9-FBEF-429A-A8D2-690EFCB81F34}"/>
              </a:ext>
            </a:extLst>
          </p:cNvPr>
          <p:cNvCxnSpPr>
            <a:cxnSpLocks/>
            <a:stCxn id="21" idx="7"/>
          </p:cNvCxnSpPr>
          <p:nvPr/>
        </p:nvCxnSpPr>
        <p:spPr>
          <a:xfrm flipH="1">
            <a:off x="9782432" y="4225587"/>
            <a:ext cx="1357870" cy="5845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9F790E0B-E40F-4E15-B32B-0BE17B3718E5}"/>
              </a:ext>
            </a:extLst>
          </p:cNvPr>
          <p:cNvSpPr/>
          <p:nvPr/>
        </p:nvSpPr>
        <p:spPr>
          <a:xfrm>
            <a:off x="127019" y="3314964"/>
            <a:ext cx="40511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spc="300" dirty="0" smtClean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01.</a:t>
            </a:r>
            <a:r>
              <a:rPr lang="zh-TW" altLang="en-US" sz="2400" b="1" spc="300" dirty="0" smtClean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資料來源</a:t>
            </a:r>
            <a:r>
              <a:rPr lang="en-US" altLang="zh-TW" sz="2400" b="1" spc="300" dirty="0" smtClean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&amp;</a:t>
            </a:r>
            <a:r>
              <a:rPr lang="zh-TW" altLang="en-US" sz="2400" b="1" spc="300" dirty="0" smtClean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變數</a:t>
            </a:r>
            <a:r>
              <a:rPr lang="zh-TW" altLang="en-US" sz="2400" b="1" spc="3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的意義</a:t>
            </a:r>
            <a:endParaRPr lang="zh-CN" altLang="en-US" sz="2400" b="1" spc="3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FA3E83C1-AD43-4EBA-9F88-E61EF5C4AD8F}"/>
              </a:ext>
            </a:extLst>
          </p:cNvPr>
          <p:cNvSpPr/>
          <p:nvPr/>
        </p:nvSpPr>
        <p:spPr>
          <a:xfrm>
            <a:off x="4108313" y="3298732"/>
            <a:ext cx="3757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spc="300" dirty="0" smtClean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02.</a:t>
            </a:r>
            <a:r>
              <a:rPr lang="zh-TW" altLang="en-US" sz="2400" b="1" spc="300" dirty="0" smtClean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資料型態</a:t>
            </a:r>
            <a:r>
              <a:rPr lang="en-US" altLang="zh-TW" sz="2400" b="1" spc="300" dirty="0" smtClean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&amp;</a:t>
            </a:r>
            <a:r>
              <a:rPr lang="zh-TW" altLang="en-US" sz="2400" b="1" spc="300" dirty="0" smtClean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資料</a:t>
            </a:r>
            <a:r>
              <a:rPr lang="zh-TW" altLang="en-US" sz="2400" b="1" spc="3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清理</a:t>
            </a:r>
            <a:endParaRPr lang="zh-CN" altLang="en-US" sz="2400" b="1" spc="3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4B3D5183-0120-4E9C-82FC-8CA203A277C1}"/>
              </a:ext>
            </a:extLst>
          </p:cNvPr>
          <p:cNvSpPr/>
          <p:nvPr/>
        </p:nvSpPr>
        <p:spPr>
          <a:xfrm>
            <a:off x="7856296" y="3286509"/>
            <a:ext cx="21130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spc="300" dirty="0" smtClean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03.</a:t>
            </a:r>
            <a:r>
              <a:rPr lang="zh-TW" altLang="en-US" sz="2400" b="1" spc="300" dirty="0" smtClean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敘述</a:t>
            </a:r>
            <a:r>
              <a:rPr lang="zh-TW" altLang="en-US" sz="2400" b="1" spc="3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統計</a:t>
            </a:r>
            <a:endParaRPr lang="zh-CN" altLang="en-US" sz="2400" b="1" spc="3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99201404-8AE6-474A-883E-BF2059DBA65B}"/>
              </a:ext>
            </a:extLst>
          </p:cNvPr>
          <p:cNvSpPr/>
          <p:nvPr/>
        </p:nvSpPr>
        <p:spPr>
          <a:xfrm>
            <a:off x="139708" y="4496758"/>
            <a:ext cx="14093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spc="300" dirty="0" smtClean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05.</a:t>
            </a:r>
            <a:r>
              <a:rPr lang="zh-TW" altLang="en-US" sz="2400" b="1" spc="300" dirty="0" smtClean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建模</a:t>
            </a:r>
            <a:endParaRPr lang="zh-CN" altLang="en-US" sz="2400" b="1" spc="3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99201404-8AE6-474A-883E-BF2059DBA65B}"/>
              </a:ext>
            </a:extLst>
          </p:cNvPr>
          <p:cNvSpPr/>
          <p:nvPr/>
        </p:nvSpPr>
        <p:spPr>
          <a:xfrm>
            <a:off x="10782640" y="4510868"/>
            <a:ext cx="14093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spc="300" dirty="0" smtClean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09.</a:t>
            </a:r>
            <a:r>
              <a:rPr lang="zh-TW" altLang="en-US" sz="2400" b="1" spc="300" dirty="0" smtClean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結論</a:t>
            </a:r>
            <a:endParaRPr lang="zh-CN" altLang="en-US" sz="2400" b="1" spc="3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xmlns="" id="{99201404-8AE6-474A-883E-BF2059DBA65B}"/>
              </a:ext>
            </a:extLst>
          </p:cNvPr>
          <p:cNvSpPr/>
          <p:nvPr/>
        </p:nvSpPr>
        <p:spPr>
          <a:xfrm>
            <a:off x="6245094" y="4494243"/>
            <a:ext cx="4394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spc="300" dirty="0" smtClean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08.</a:t>
            </a:r>
            <a:r>
              <a:rPr lang="zh-TW" altLang="en-US" sz="2400" b="1" spc="3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混淆矩陣</a:t>
            </a:r>
            <a:r>
              <a:rPr lang="en-US" altLang="zh-TW" sz="2400" b="1" spc="300" dirty="0" smtClean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+</a:t>
            </a:r>
            <a:r>
              <a:rPr lang="zh-TW" altLang="en-US" sz="2400" b="1" spc="300" dirty="0" smtClean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準確率</a:t>
            </a:r>
            <a:r>
              <a:rPr lang="en-US" altLang="zh-TW" sz="2400" b="1" spc="300" dirty="0" smtClean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+AUC</a:t>
            </a:r>
            <a:endParaRPr lang="zh-CN" altLang="en-US" sz="2400" b="1" spc="3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99201404-8AE6-474A-883E-BF2059DBA65B}"/>
              </a:ext>
            </a:extLst>
          </p:cNvPr>
          <p:cNvSpPr/>
          <p:nvPr/>
        </p:nvSpPr>
        <p:spPr>
          <a:xfrm>
            <a:off x="3950517" y="4510868"/>
            <a:ext cx="20970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spc="300" dirty="0" smtClean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07.</a:t>
            </a:r>
            <a:r>
              <a:rPr lang="zh-TW" altLang="en-US" sz="2400" b="1" spc="300" dirty="0" smtClean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重新建模</a:t>
            </a:r>
            <a:endParaRPr lang="zh-CN" altLang="en-US" sz="2400" b="1" spc="3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xmlns="" id="{99201404-8AE6-474A-883E-BF2059DBA65B}"/>
              </a:ext>
            </a:extLst>
          </p:cNvPr>
          <p:cNvSpPr/>
          <p:nvPr/>
        </p:nvSpPr>
        <p:spPr>
          <a:xfrm>
            <a:off x="1679092" y="4497826"/>
            <a:ext cx="2101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spc="300" dirty="0" smtClean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06.</a:t>
            </a:r>
            <a:r>
              <a:rPr lang="zh-TW" altLang="en-US" sz="2400" b="1" spc="300" dirty="0" smtClean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篩選變數</a:t>
            </a:r>
            <a:endParaRPr lang="zh-CN" altLang="en-US" sz="2400" b="1" spc="3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9964191" y="3291839"/>
            <a:ext cx="2036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spc="300" dirty="0" smtClean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04.</a:t>
            </a:r>
            <a:r>
              <a:rPr lang="zh-TW" altLang="en-US" sz="2400" dirty="0" smtClean="0">
                <a:latin typeface="Microsoft JhengHei UI" pitchFamily="34" charset="-120"/>
                <a:ea typeface="Microsoft JhengHei UI" pitchFamily="34" charset="-120"/>
              </a:rPr>
              <a:t>資料平衡</a:t>
            </a:r>
            <a:endParaRPr lang="en-US" altLang="zh-TW" sz="2400" dirty="0" smtClean="0">
              <a:latin typeface="Microsoft JhengHei UI" pitchFamily="34" charset="-120"/>
              <a:ea typeface="Microsoft JhengHei UI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9523679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9527" y="145215"/>
            <a:ext cx="890883" cy="632667"/>
          </a:xfrm>
        </p:spPr>
        <p:txBody>
          <a:bodyPr>
            <a:noAutofit/>
          </a:bodyPr>
          <a:lstStyle/>
          <a:p>
            <a:r>
              <a:rPr lang="en-US" altLang="zh-TW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KNN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5" name="圖片 14" descr="1623857383359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708" y="716572"/>
            <a:ext cx="9486169" cy="2554165"/>
          </a:xfrm>
          <a:prstGeom prst="rect">
            <a:avLst/>
          </a:prstGeom>
        </p:spPr>
      </p:pic>
      <p:pic>
        <p:nvPicPr>
          <p:cNvPr id="16" name="圖片 15" descr="1623858870955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29446" y="688362"/>
            <a:ext cx="1770186" cy="58531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6522" y="3294184"/>
            <a:ext cx="9437077" cy="3563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3"/>
          <p:cNvSpPr/>
          <p:nvPr/>
        </p:nvSpPr>
        <p:spPr>
          <a:xfrm>
            <a:off x="9990086" y="5428488"/>
            <a:ext cx="1533699" cy="2806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10169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219527" y="145215"/>
            <a:ext cx="890883" cy="63266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KNN</a:t>
            </a:r>
            <a:endParaRPr kumimoji="0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</p:txBody>
      </p:sp>
      <p:pic>
        <p:nvPicPr>
          <p:cNvPr id="9" name="圖片 8" descr="1623859489602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44768"/>
            <a:ext cx="6019800" cy="62132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1291562" y="2872857"/>
            <a:ext cx="1533699" cy="2806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514301" y="3916211"/>
            <a:ext cx="1381299" cy="2923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 descr="1623859502049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0886" y="670045"/>
            <a:ext cx="6271113" cy="61879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7317224" y="2732179"/>
            <a:ext cx="1580591" cy="3040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446179" y="3787256"/>
            <a:ext cx="1393022" cy="3040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55354" y="253272"/>
            <a:ext cx="285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naive Bayes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34" y="0"/>
            <a:ext cx="3776657" cy="1160323"/>
          </a:xfrm>
          <a:prstGeom prst="rect">
            <a:avLst/>
          </a:prstGeom>
        </p:spPr>
      </p:pic>
      <p:pic>
        <p:nvPicPr>
          <p:cNvPr id="14" name="圖片 13" descr="1623859768236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739" y="1148862"/>
            <a:ext cx="5498124" cy="1137138"/>
          </a:xfrm>
          <a:prstGeom prst="rect">
            <a:avLst/>
          </a:prstGeom>
        </p:spPr>
      </p:pic>
      <p:pic>
        <p:nvPicPr>
          <p:cNvPr id="15" name="圖片 14" descr="1623859778518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6031" y="1155822"/>
            <a:ext cx="6435969" cy="1076325"/>
          </a:xfrm>
          <a:prstGeom prst="rect">
            <a:avLst/>
          </a:prstGeom>
        </p:spPr>
      </p:pic>
      <p:pic>
        <p:nvPicPr>
          <p:cNvPr id="16" name="圖片 15" descr="1623859807925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6292" y="2274277"/>
            <a:ext cx="5484570" cy="4583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圖片 16" descr="1623859821872.jpe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67755" y="2219325"/>
            <a:ext cx="6424246" cy="4638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1922734" y="4390596"/>
            <a:ext cx="1547297" cy="2751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661310" y="3599319"/>
            <a:ext cx="1773552" cy="1755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315349" y="3476196"/>
            <a:ext cx="1840374" cy="2869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7620149" y="4390596"/>
            <a:ext cx="1547297" cy="2751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66136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7376039" y="2695091"/>
            <a:ext cx="310223" cy="7028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7759497" y="2536164"/>
            <a:ext cx="625191" cy="358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8338599" y="2036484"/>
            <a:ext cx="830007" cy="531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6720116" y="3070553"/>
            <a:ext cx="595085" cy="3918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6096002" y="3126188"/>
            <a:ext cx="438017" cy="2201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  <a:stCxn id="38" idx="6"/>
          </p:cNvCxnSpPr>
          <p:nvPr/>
        </p:nvCxnSpPr>
        <p:spPr>
          <a:xfrm flipV="1">
            <a:off x="3458899" y="3397943"/>
            <a:ext cx="1277462" cy="3201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cxnSpLocks/>
            <a:stCxn id="44" idx="6"/>
          </p:cNvCxnSpPr>
          <p:nvPr/>
        </p:nvCxnSpPr>
        <p:spPr>
          <a:xfrm>
            <a:off x="2647765" y="3423497"/>
            <a:ext cx="748340" cy="2823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 flipV="1">
            <a:off x="4750593" y="3414667"/>
            <a:ext cx="767432" cy="661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5619211" y="3346326"/>
            <a:ext cx="397187" cy="702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458858" y="2373867"/>
            <a:ext cx="188687" cy="7112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720116" y="3070553"/>
            <a:ext cx="595085" cy="3918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cxnSpLocks/>
            <a:stCxn id="21" idx="2"/>
          </p:cNvCxnSpPr>
          <p:nvPr/>
        </p:nvCxnSpPr>
        <p:spPr>
          <a:xfrm>
            <a:off x="8796303" y="3718142"/>
            <a:ext cx="823949" cy="663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 flipV="1">
            <a:off x="7354020" y="3440356"/>
            <a:ext cx="742950" cy="9680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043941" y="1981982"/>
            <a:ext cx="714925" cy="452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4426138" y="2040891"/>
            <a:ext cx="614743" cy="527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859842" y="2128256"/>
            <a:ext cx="510834" cy="2182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 flipH="1">
            <a:off x="9168606" y="1946788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H="1">
            <a:off x="8244832" y="2455480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flipH="1">
            <a:off x="8653501" y="36467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flipH="1">
            <a:off x="8139151" y="14750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H="1">
            <a:off x="7844121" y="1907025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H="1">
            <a:off x="10293810" y="2872020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flipH="1">
            <a:off x="7659991" y="2541970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H="1">
            <a:off x="9493061" y="3747251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>
            <a:off x="8695659" y="4601588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flipH="1">
            <a:off x="6370676" y="22751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flipH="1">
            <a:off x="6939444" y="190881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flipH="1">
            <a:off x="7066444" y="461391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flipH="1">
            <a:off x="6472276" y="40277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flipH="1">
            <a:off x="7991605" y="4344763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flipH="1">
            <a:off x="7177565" y="3334296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flipH="1">
            <a:off x="7634479" y="4808572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flipH="1">
            <a:off x="9273325" y="2936236"/>
            <a:ext cx="258343" cy="258343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flipH="1">
            <a:off x="1948919" y="3122533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3617532" y="2455480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3316097" y="36467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2821120" y="222631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3830447" y="14750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4281681" y="1663512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4816379" y="1330441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4273017" y="2541970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2468373" y="3333801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5737953" y="200636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5018220" y="190881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4891220" y="461391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5497322" y="40277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3946298" y="4344763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5328345" y="3001170"/>
            <a:ext cx="189366" cy="1893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4684799" y="3334296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2881794" y="4107238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flipH="1">
            <a:off x="5953829" y="1074394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058042" y="383748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flipH="1">
            <a:off x="5931590" y="3184050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flipH="1">
            <a:off x="6566517" y="3001281"/>
            <a:ext cx="214413" cy="214413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flipH="1">
            <a:off x="6216884" y="4761535"/>
            <a:ext cx="218908" cy="2189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7039536" y="1481082"/>
            <a:ext cx="208552" cy="20855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连接符 58"/>
          <p:cNvCxnSpPr>
            <a:cxnSpLocks/>
            <a:endCxn id="40" idx="3"/>
          </p:cNvCxnSpPr>
          <p:nvPr/>
        </p:nvCxnSpPr>
        <p:spPr>
          <a:xfrm flipV="1">
            <a:off x="2953195" y="1596930"/>
            <a:ext cx="898165" cy="6520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cxnSpLocks/>
            <a:stCxn id="43" idx="0"/>
            <a:endCxn id="40" idx="5"/>
          </p:cNvCxnSpPr>
          <p:nvPr/>
        </p:nvCxnSpPr>
        <p:spPr>
          <a:xfrm flipH="1" flipV="1">
            <a:off x="3952336" y="1596930"/>
            <a:ext cx="410377" cy="9450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字方塊 82"/>
          <p:cNvSpPr txBox="1"/>
          <p:nvPr/>
        </p:nvSpPr>
        <p:spPr>
          <a:xfrm>
            <a:off x="229026" y="98629"/>
            <a:ext cx="4528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logistic regression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4" name="圖片 73" descr="1623860520239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0156"/>
            <a:ext cx="5884985" cy="61978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7" name="矩形 66"/>
          <p:cNvSpPr/>
          <p:nvPr/>
        </p:nvSpPr>
        <p:spPr>
          <a:xfrm>
            <a:off x="1066800" y="2987898"/>
            <a:ext cx="1465385" cy="2476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1289538" y="3964005"/>
            <a:ext cx="1230924" cy="2797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5" name="圖片 74" descr="1623860534519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5693" y="644036"/>
            <a:ext cx="6506308" cy="62139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6" name="矩形 75"/>
          <p:cNvSpPr/>
          <p:nvPr/>
        </p:nvSpPr>
        <p:spPr>
          <a:xfrm>
            <a:off x="6928338" y="2999621"/>
            <a:ext cx="1465385" cy="2476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6998677" y="3984360"/>
            <a:ext cx="1465385" cy="2476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0239903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7376039" y="2695091"/>
            <a:ext cx="310223" cy="7028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7759497" y="2536164"/>
            <a:ext cx="625191" cy="358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8338599" y="2036484"/>
            <a:ext cx="830007" cy="531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6720116" y="3070553"/>
            <a:ext cx="595085" cy="3918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6096002" y="3126188"/>
            <a:ext cx="438017" cy="2201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/>
            <a:stCxn id="38" idx="6"/>
          </p:cNvCxnSpPr>
          <p:nvPr/>
        </p:nvCxnSpPr>
        <p:spPr>
          <a:xfrm flipV="1">
            <a:off x="3458899" y="3397943"/>
            <a:ext cx="1277462" cy="3201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cxnSpLocks/>
            <a:stCxn id="44" idx="6"/>
          </p:cNvCxnSpPr>
          <p:nvPr/>
        </p:nvCxnSpPr>
        <p:spPr>
          <a:xfrm>
            <a:off x="2647765" y="3423497"/>
            <a:ext cx="748340" cy="2823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 flipV="1">
            <a:off x="4750593" y="3414667"/>
            <a:ext cx="767432" cy="661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5619211" y="3346326"/>
            <a:ext cx="397187" cy="702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458858" y="2373867"/>
            <a:ext cx="188687" cy="7112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720116" y="3070553"/>
            <a:ext cx="595085" cy="3918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cxnSpLocks/>
            <a:stCxn id="21" idx="2"/>
          </p:cNvCxnSpPr>
          <p:nvPr/>
        </p:nvCxnSpPr>
        <p:spPr>
          <a:xfrm>
            <a:off x="8796303" y="3718142"/>
            <a:ext cx="823949" cy="663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cxnSpLocks/>
            <a:endCxn id="21" idx="6"/>
          </p:cNvCxnSpPr>
          <p:nvPr/>
        </p:nvCxnSpPr>
        <p:spPr>
          <a:xfrm flipV="1">
            <a:off x="8115302" y="3718142"/>
            <a:ext cx="538199" cy="6949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 flipV="1">
            <a:off x="7353302" y="3445058"/>
            <a:ext cx="742950" cy="9680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043941" y="1981982"/>
            <a:ext cx="714925" cy="452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4426138" y="2040891"/>
            <a:ext cx="614743" cy="527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859842" y="2128256"/>
            <a:ext cx="510834" cy="2182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 flipH="1">
            <a:off x="9168606" y="1946788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H="1">
            <a:off x="8244832" y="2455480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flipH="1">
            <a:off x="8653501" y="36467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flipH="1">
            <a:off x="8139151" y="14750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H="1">
            <a:off x="7844121" y="1907025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H="1">
            <a:off x="10293810" y="2872020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flipH="1">
            <a:off x="7659991" y="2541970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H="1">
            <a:off x="9493061" y="3747251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>
            <a:off x="8695659" y="4601588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flipH="1">
            <a:off x="6370676" y="22751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flipH="1">
            <a:off x="6939444" y="190881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flipH="1">
            <a:off x="7066444" y="461391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flipH="1">
            <a:off x="6472276" y="40277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flipH="1">
            <a:off x="7991605" y="4344763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flipH="1">
            <a:off x="7177565" y="3334296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flipH="1">
            <a:off x="7634479" y="4808572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flipH="1">
            <a:off x="9273325" y="2936236"/>
            <a:ext cx="258343" cy="258343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flipH="1">
            <a:off x="1948919" y="3122533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3617532" y="2455480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3316097" y="36467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2821120" y="222631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3830447" y="14750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4281681" y="1663512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4816379" y="1330441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4273017" y="2541970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2468373" y="3333801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5737953" y="200636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5018220" y="190881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4891220" y="461391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5497322" y="40277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3946298" y="4344763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5328345" y="3001170"/>
            <a:ext cx="189366" cy="1893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4684799" y="3334296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2881794" y="4107238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flipH="1">
            <a:off x="5953829" y="1074394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058042" y="383748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flipH="1">
            <a:off x="5931590" y="3184050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flipH="1">
            <a:off x="6566517" y="3001281"/>
            <a:ext cx="214413" cy="214413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flipH="1">
            <a:off x="6216884" y="4761535"/>
            <a:ext cx="218908" cy="2189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7039536" y="1481082"/>
            <a:ext cx="208552" cy="20855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连接符 58"/>
          <p:cNvCxnSpPr>
            <a:cxnSpLocks/>
            <a:endCxn id="40" idx="3"/>
          </p:cNvCxnSpPr>
          <p:nvPr/>
        </p:nvCxnSpPr>
        <p:spPr>
          <a:xfrm flipV="1">
            <a:off x="2953195" y="1596930"/>
            <a:ext cx="898165" cy="6520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cxnSpLocks/>
            <a:stCxn id="43" idx="0"/>
            <a:endCxn id="40" idx="5"/>
          </p:cNvCxnSpPr>
          <p:nvPr/>
        </p:nvCxnSpPr>
        <p:spPr>
          <a:xfrm flipH="1" flipV="1">
            <a:off x="3952336" y="1596930"/>
            <a:ext cx="410377" cy="9450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9259" y="16057"/>
            <a:ext cx="12192000" cy="6858000"/>
          </a:xfrm>
          <a:prstGeom prst="rect">
            <a:avLst/>
          </a:prstGeom>
          <a:solidFill>
            <a:srgbClr val="ECECEC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字方塊 96"/>
          <p:cNvSpPr txBox="1"/>
          <p:nvPr/>
        </p:nvSpPr>
        <p:spPr>
          <a:xfrm>
            <a:off x="428574" y="100748"/>
            <a:ext cx="1213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SVM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1" name="圖片 70" descr="1623860785481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715108"/>
            <a:ext cx="7408985" cy="6142892"/>
          </a:xfrm>
          <a:prstGeom prst="rect">
            <a:avLst/>
          </a:prstGeom>
        </p:spPr>
      </p:pic>
      <p:pic>
        <p:nvPicPr>
          <p:cNvPr id="73" name="圖片 72" descr="1623860809667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2462" y="715109"/>
            <a:ext cx="5099538" cy="61428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8" name="矩形 67"/>
          <p:cNvSpPr/>
          <p:nvPr/>
        </p:nvSpPr>
        <p:spPr>
          <a:xfrm>
            <a:off x="8354501" y="2665592"/>
            <a:ext cx="1974750" cy="2412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8600235" y="3741944"/>
            <a:ext cx="1581912" cy="3017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9937416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28574" y="100748"/>
            <a:ext cx="1213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SVM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 descr="1623860821203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54660"/>
            <a:ext cx="6799385" cy="6203340"/>
          </a:xfrm>
          <a:prstGeom prst="rect">
            <a:avLst/>
          </a:prstGeom>
        </p:spPr>
      </p:pic>
      <p:pic>
        <p:nvPicPr>
          <p:cNvPr id="4" name="圖片 3" descr="1623860837312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11815" y="629749"/>
            <a:ext cx="5580185" cy="62282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7920748" y="2630422"/>
            <a:ext cx="1974750" cy="2412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229600" y="3697222"/>
            <a:ext cx="1500554" cy="2651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/>
          <p:cNvSpPr/>
          <p:nvPr/>
        </p:nvSpPr>
        <p:spPr>
          <a:xfrm rot="11174285">
            <a:off x="483618" y="66123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1174285">
            <a:off x="1419105" y="63650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 rot="11174285">
            <a:off x="7207200" y="6516182"/>
            <a:ext cx="242320" cy="242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 rot="11174285">
            <a:off x="8313800" y="62337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 rot="13455921">
            <a:off x="6054022" y="6130749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连接符 67"/>
          <p:cNvCxnSpPr>
            <a:stCxn id="60" idx="3"/>
            <a:endCxn id="70" idx="1"/>
          </p:cNvCxnSpPr>
          <p:nvPr/>
        </p:nvCxnSpPr>
        <p:spPr>
          <a:xfrm>
            <a:off x="1620385" y="64073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/>
          <p:cNvSpPr/>
          <p:nvPr/>
        </p:nvSpPr>
        <p:spPr>
          <a:xfrm rot="11174285">
            <a:off x="2730685" y="65982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>
            <a:stCxn id="73" idx="2"/>
            <a:endCxn id="64" idx="6"/>
          </p:cNvCxnSpPr>
          <p:nvPr/>
        </p:nvCxnSpPr>
        <p:spPr>
          <a:xfrm flipV="1">
            <a:off x="4559013" y="6155041"/>
            <a:ext cx="1517842" cy="1085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61" idx="5"/>
            <a:endCxn id="64" idx="3"/>
          </p:cNvCxnSpPr>
          <p:nvPr/>
        </p:nvCxnSpPr>
        <p:spPr>
          <a:xfrm flipH="1" flipV="1">
            <a:off x="6214877" y="6210149"/>
            <a:ext cx="1037627" cy="3327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椭圆 72"/>
          <p:cNvSpPr/>
          <p:nvPr/>
        </p:nvSpPr>
        <p:spPr>
          <a:xfrm rot="11174285">
            <a:off x="4405973" y="61784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 rot="8221468">
            <a:off x="9139627" y="1191214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7" name="直接连接符 76"/>
          <p:cNvCxnSpPr>
            <a:stCxn id="61" idx="2"/>
            <a:endCxn id="63" idx="7"/>
          </p:cNvCxnSpPr>
          <p:nvPr/>
        </p:nvCxnSpPr>
        <p:spPr>
          <a:xfrm flipV="1">
            <a:off x="7448803" y="64176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81" idx="5"/>
            <a:endCxn id="96" idx="1"/>
          </p:cNvCxnSpPr>
          <p:nvPr/>
        </p:nvCxnSpPr>
        <p:spPr>
          <a:xfrm flipH="1" flipV="1">
            <a:off x="10980343" y="588825"/>
            <a:ext cx="926369" cy="594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 rot="11174285">
            <a:off x="11879222" y="1166887"/>
            <a:ext cx="147038" cy="1470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rot="11174285">
            <a:off x="11401201" y="64288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 rot="11174285">
            <a:off x="5175256" y="89361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7" name="直接连接符 86"/>
          <p:cNvCxnSpPr>
            <a:stCxn id="70" idx="1"/>
            <a:endCxn id="73" idx="6"/>
          </p:cNvCxnSpPr>
          <p:nvPr/>
        </p:nvCxnSpPr>
        <p:spPr>
          <a:xfrm flipV="1">
            <a:off x="2813911" y="62468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10" idx="5"/>
            <a:endCxn id="94" idx="2"/>
          </p:cNvCxnSpPr>
          <p:nvPr/>
        </p:nvCxnSpPr>
        <p:spPr>
          <a:xfrm flipH="1" flipV="1">
            <a:off x="6248006" y="266717"/>
            <a:ext cx="1490224" cy="3583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椭圆 93"/>
          <p:cNvSpPr/>
          <p:nvPr/>
        </p:nvSpPr>
        <p:spPr>
          <a:xfrm rot="11174285">
            <a:off x="5991972" y="124368"/>
            <a:ext cx="256794" cy="25679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1174285">
            <a:off x="10798052" y="389307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rot="11174285">
            <a:off x="7720893" y="614821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 rot="11174285">
            <a:off x="8603634" y="11085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/>
          <p:cNvSpPr/>
          <p:nvPr/>
        </p:nvSpPr>
        <p:spPr>
          <a:xfrm rot="11174285">
            <a:off x="10274546" y="442869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5" name="直接连接符 134"/>
          <p:cNvCxnSpPr>
            <a:endCxn id="76" idx="4"/>
          </p:cNvCxnSpPr>
          <p:nvPr/>
        </p:nvCxnSpPr>
        <p:spPr>
          <a:xfrm>
            <a:off x="7196914" y="1010075"/>
            <a:ext cx="1978397" cy="2112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>
            <a:stCxn id="114" idx="3"/>
            <a:endCxn id="134" idx="5"/>
          </p:cNvCxnSpPr>
          <p:nvPr/>
        </p:nvCxnSpPr>
        <p:spPr>
          <a:xfrm>
            <a:off x="8804914" y="153145"/>
            <a:ext cx="1499707" cy="3074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10164453" y="66888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stCxn id="82" idx="7"/>
            <a:endCxn id="149" idx="2"/>
          </p:cNvCxnSpPr>
          <p:nvPr/>
        </p:nvCxnSpPr>
        <p:spPr>
          <a:xfrm flipH="1">
            <a:off x="10324839" y="65849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>
            <a:stCxn id="63" idx="1"/>
            <a:endCxn id="149" idx="6"/>
          </p:cNvCxnSpPr>
          <p:nvPr/>
        </p:nvCxnSpPr>
        <p:spPr>
          <a:xfrm>
            <a:off x="8497701" y="64350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>
            <a:stCxn id="59" idx="3"/>
            <a:endCxn id="60" idx="6"/>
          </p:cNvCxnSpPr>
          <p:nvPr/>
        </p:nvCxnSpPr>
        <p:spPr>
          <a:xfrm flipV="1">
            <a:off x="626765" y="64658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/>
          <p:cNvCxnSpPr>
            <a:stCxn id="114" idx="7"/>
            <a:endCxn id="110" idx="3"/>
          </p:cNvCxnSpPr>
          <p:nvPr/>
        </p:nvCxnSpPr>
        <p:spPr>
          <a:xfrm flipH="1">
            <a:off x="7803412" y="294759"/>
            <a:ext cx="825130" cy="3373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连接符 185"/>
          <p:cNvCxnSpPr>
            <a:stCxn id="76" idx="2"/>
            <a:endCxn id="96" idx="6"/>
          </p:cNvCxnSpPr>
          <p:nvPr/>
        </p:nvCxnSpPr>
        <p:spPr>
          <a:xfrm flipV="1">
            <a:off x="9333752" y="489230"/>
            <a:ext cx="1464964" cy="7376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152452" y="0"/>
            <a:ext cx="188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XGboost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2" name="圖片 41" descr="1624003768533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61242"/>
            <a:ext cx="12192000" cy="2815004"/>
          </a:xfrm>
          <a:prstGeom prst="rect">
            <a:avLst/>
          </a:prstGeom>
        </p:spPr>
      </p:pic>
      <p:pic>
        <p:nvPicPr>
          <p:cNvPr id="40" name="圖片 39" descr="1623861194759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434863"/>
            <a:ext cx="12192000" cy="34231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8" name="矩形 37"/>
          <p:cNvSpPr/>
          <p:nvPr/>
        </p:nvSpPr>
        <p:spPr>
          <a:xfrm>
            <a:off x="351692" y="5322277"/>
            <a:ext cx="3235570" cy="5509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5672480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艺术系列&#10;&#10;已生成高可信度的说明">
            <a:extLst>
              <a:ext uri="{FF2B5EF4-FFF2-40B4-BE49-F238E27FC236}">
                <a16:creationId xmlns:a16="http://schemas.microsoft.com/office/drawing/2014/main" xmlns="" id="{89D524ED-F1C6-411C-BF82-1FE0C3CEC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4034103">
            <a:off x="3380180" y="784480"/>
            <a:ext cx="5260619" cy="5260619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xmlns="" id="{6BCFDEB3-66BB-40C4-8D11-4501056B03A6}"/>
              </a:ext>
            </a:extLst>
          </p:cNvPr>
          <p:cNvSpPr/>
          <p:nvPr/>
        </p:nvSpPr>
        <p:spPr>
          <a:xfrm>
            <a:off x="3048000" y="962025"/>
            <a:ext cx="6096000" cy="4933950"/>
          </a:xfrm>
          <a:prstGeom prst="roundRect">
            <a:avLst>
              <a:gd name="adj" fmla="val 4184"/>
            </a:avLst>
          </a:prstGeom>
          <a:solidFill>
            <a:schemeClr val="bg1">
              <a:lumMod val="85000"/>
              <a:alpha val="89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F78FF481-D5DD-4D63-B7A7-27E254D01BB4}"/>
              </a:ext>
            </a:extLst>
          </p:cNvPr>
          <p:cNvSpPr txBox="1"/>
          <p:nvPr/>
        </p:nvSpPr>
        <p:spPr>
          <a:xfrm>
            <a:off x="5429250" y="1642872"/>
            <a:ext cx="1333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 smtClean="0">
                <a:latin typeface="Calibri" panose="020F0502020204030204" pitchFamily="34" charset="0"/>
                <a:cs typeface="Calibri" panose="020F0502020204030204" pitchFamily="34" charset="0"/>
              </a:rPr>
              <a:t>05</a:t>
            </a:r>
            <a:endParaRPr lang="zh-CN" altLang="en-US"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A4B6A67-80A8-491C-9B75-F838BAA24AB8}"/>
              </a:ext>
            </a:extLst>
          </p:cNvPr>
          <p:cNvSpPr txBox="1"/>
          <p:nvPr/>
        </p:nvSpPr>
        <p:spPr>
          <a:xfrm>
            <a:off x="3733800" y="3250699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4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lasso</a:t>
            </a:r>
            <a:r>
              <a:rPr lang="zh-TW" altLang="en-US" sz="4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篩選</a:t>
            </a:r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變數</a:t>
            </a:r>
            <a:endParaRPr lang="zh-CN" altLang="en-US" sz="4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4000AD3B-46B8-4302-97C7-6AB34A88DFA6}"/>
              </a:ext>
            </a:extLst>
          </p:cNvPr>
          <p:cNvCxnSpPr/>
          <p:nvPr/>
        </p:nvCxnSpPr>
        <p:spPr>
          <a:xfrm>
            <a:off x="5657850" y="4704588"/>
            <a:ext cx="8763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0A179309-4274-4AFB-96A6-CDF4D9704354}"/>
              </a:ext>
            </a:extLst>
          </p:cNvPr>
          <p:cNvGrpSpPr/>
          <p:nvPr/>
        </p:nvGrpSpPr>
        <p:grpSpPr>
          <a:xfrm rot="15532708">
            <a:off x="681462" y="1074710"/>
            <a:ext cx="694476" cy="565057"/>
            <a:chOff x="189132" y="3432549"/>
            <a:chExt cx="990433" cy="805861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3E1E71E1-150B-4EBB-ACA2-3809BDB92488}"/>
                </a:ext>
              </a:extLst>
            </p:cNvPr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xmlns="" id="{3644F1BB-7050-437B-A0D9-2C5C16232620}"/>
                </a:ext>
              </a:extLst>
            </p:cNvPr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xmlns="" id="{A58349CB-A746-42FE-B196-071D1F66F4A6}"/>
                </a:ext>
              </a:extLst>
            </p:cNvPr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xmlns="" id="{1EA2E525-99FB-4DC3-85D4-E58FF0F0D4CB}"/>
                </a:ext>
              </a:extLst>
            </p:cNvPr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3DA1CB48-5631-4E05-8CE8-88FAC410BB1B}"/>
                </a:ext>
              </a:extLst>
            </p:cNvPr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292A36A2-19F3-40B6-80DB-E53E8B94E159}"/>
                </a:ext>
              </a:extLst>
            </p:cNvPr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54F5DAC7-1D40-43F9-9CFA-72281B05A6C2}"/>
              </a:ext>
            </a:extLst>
          </p:cNvPr>
          <p:cNvGrpSpPr/>
          <p:nvPr/>
        </p:nvGrpSpPr>
        <p:grpSpPr>
          <a:xfrm rot="10245300">
            <a:off x="10476938" y="5647410"/>
            <a:ext cx="694476" cy="565057"/>
            <a:chOff x="189132" y="3432549"/>
            <a:chExt cx="990433" cy="805861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xmlns="" id="{33C9463E-892C-4B04-92A8-B5F992BCAF1B}"/>
                </a:ext>
              </a:extLst>
            </p:cNvPr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DF8A5D8A-C7AA-4520-9F05-4E3EAB9A8BB5}"/>
                </a:ext>
              </a:extLst>
            </p:cNvPr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9997A725-A58B-4628-A8C3-E026E0A2203D}"/>
                </a:ext>
              </a:extLst>
            </p:cNvPr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E4229617-E9A0-435F-BCAF-7E25DFAF9586}"/>
                </a:ext>
              </a:extLst>
            </p:cNvPr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A93BFD55-5477-402D-8578-F79D81368B6D}"/>
                </a:ext>
              </a:extLst>
            </p:cNvPr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C5B85F38-CF17-4884-9D3E-DDDB8A7614DB}"/>
                </a:ext>
              </a:extLst>
            </p:cNvPr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="" id="{431F0BD9-69CB-4CCC-B8E7-0B7E6E6DEAEA}"/>
              </a:ext>
            </a:extLst>
          </p:cNvPr>
          <p:cNvGrpSpPr/>
          <p:nvPr/>
        </p:nvGrpSpPr>
        <p:grpSpPr>
          <a:xfrm rot="10245300">
            <a:off x="10169401" y="1627033"/>
            <a:ext cx="356950" cy="290431"/>
            <a:chOff x="189132" y="3432549"/>
            <a:chExt cx="990433" cy="805861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2936E32B-E9DC-4E8A-B75F-1EED6707F551}"/>
                </a:ext>
              </a:extLst>
            </p:cNvPr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xmlns="" id="{5BD51EE2-2913-4585-A666-E12E7B7BCDD3}"/>
                </a:ext>
              </a:extLst>
            </p:cNvPr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26C1BA9E-834D-4534-8020-5E0F4B8ED7C2}"/>
                </a:ext>
              </a:extLst>
            </p:cNvPr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9FFC6E8B-50CB-438D-8A6D-D449E71BB9CA}"/>
                </a:ext>
              </a:extLst>
            </p:cNvPr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D4744B69-2504-4E39-B7BE-7ED83650C6CE}"/>
                </a:ext>
              </a:extLst>
            </p:cNvPr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FC9A2361-C803-4CB7-93E4-70AD38516113}"/>
                </a:ext>
              </a:extLst>
            </p:cNvPr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3050860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50" y="288230"/>
            <a:ext cx="10336100" cy="65584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07" y="4841554"/>
            <a:ext cx="9234386" cy="875674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86707" y="1071564"/>
            <a:ext cx="7995139" cy="36645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圖片 8" descr="1623921274407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4496" y="5913925"/>
            <a:ext cx="2645895" cy="627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31182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02" y="387164"/>
            <a:ext cx="6380252" cy="47660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 cstate="print"/>
          <a:srcRect r="56719" b="90587"/>
          <a:stretch/>
        </p:blipFill>
        <p:spPr>
          <a:xfrm>
            <a:off x="6918808" y="3681916"/>
            <a:ext cx="3027153" cy="237634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0363" y="1036396"/>
            <a:ext cx="6446959" cy="3770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圖片 9" descr="1623921584086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89871" y="390525"/>
            <a:ext cx="4886535" cy="3126398"/>
          </a:xfrm>
          <a:prstGeom prst="rect">
            <a:avLst/>
          </a:prstGeom>
        </p:spPr>
      </p:pic>
      <p:pic>
        <p:nvPicPr>
          <p:cNvPr id="11" name="圖片 10" descr="1623921657032.jpe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42625" y="3982916"/>
            <a:ext cx="4595492" cy="811822"/>
          </a:xfrm>
          <a:prstGeom prst="rect">
            <a:avLst/>
          </a:prstGeom>
        </p:spPr>
      </p:pic>
      <p:pic>
        <p:nvPicPr>
          <p:cNvPr id="12" name="圖片 11" descr="1623921710928.jpe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4460" y="5121153"/>
            <a:ext cx="11781693" cy="13968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18227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圓角矩形 33"/>
          <p:cNvSpPr/>
          <p:nvPr/>
        </p:nvSpPr>
        <p:spPr>
          <a:xfrm>
            <a:off x="6628902" y="4629788"/>
            <a:ext cx="2459736" cy="832103"/>
          </a:xfrm>
          <a:prstGeom prst="roundRect">
            <a:avLst/>
          </a:prstGeom>
          <a:solidFill>
            <a:srgbClr val="7FFFD4">
              <a:alpha val="67451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圓角矩形 34"/>
          <p:cNvSpPr/>
          <p:nvPr/>
        </p:nvSpPr>
        <p:spPr>
          <a:xfrm>
            <a:off x="6628904" y="3334679"/>
            <a:ext cx="2459736" cy="832103"/>
          </a:xfrm>
          <a:prstGeom prst="roundRect">
            <a:avLst/>
          </a:prstGeom>
          <a:solidFill>
            <a:srgbClr val="7FFFD4">
              <a:alpha val="67451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圓角矩形 35"/>
          <p:cNvSpPr/>
          <p:nvPr/>
        </p:nvSpPr>
        <p:spPr>
          <a:xfrm>
            <a:off x="6628904" y="2020828"/>
            <a:ext cx="2459736" cy="832103"/>
          </a:xfrm>
          <a:prstGeom prst="roundRect">
            <a:avLst/>
          </a:prstGeom>
          <a:solidFill>
            <a:srgbClr val="7FFFD4">
              <a:alpha val="67451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圓角矩形 22"/>
          <p:cNvSpPr/>
          <p:nvPr/>
        </p:nvSpPr>
        <p:spPr>
          <a:xfrm>
            <a:off x="2753819" y="706660"/>
            <a:ext cx="2459736" cy="832103"/>
          </a:xfrm>
          <a:prstGeom prst="roundRect">
            <a:avLst/>
          </a:prstGeom>
          <a:solidFill>
            <a:srgbClr val="7FFFD4">
              <a:alpha val="67451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圓角矩形 39"/>
          <p:cNvSpPr/>
          <p:nvPr/>
        </p:nvSpPr>
        <p:spPr>
          <a:xfrm>
            <a:off x="6469458" y="658763"/>
            <a:ext cx="2855172" cy="792277"/>
          </a:xfrm>
          <a:prstGeom prst="roundRect">
            <a:avLst/>
          </a:prstGeom>
          <a:solidFill>
            <a:srgbClr val="7FFFD4">
              <a:alpha val="67451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圓角矩形 23"/>
          <p:cNvSpPr/>
          <p:nvPr/>
        </p:nvSpPr>
        <p:spPr>
          <a:xfrm>
            <a:off x="2753819" y="4633622"/>
            <a:ext cx="2459736" cy="832103"/>
          </a:xfrm>
          <a:prstGeom prst="roundRect">
            <a:avLst/>
          </a:prstGeom>
          <a:solidFill>
            <a:srgbClr val="7FFFD4">
              <a:alpha val="67451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2753821" y="3338513"/>
            <a:ext cx="2459736" cy="832103"/>
          </a:xfrm>
          <a:prstGeom prst="roundRect">
            <a:avLst/>
          </a:prstGeom>
          <a:solidFill>
            <a:srgbClr val="7FFFD4">
              <a:alpha val="67451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角矩形 26"/>
          <p:cNvSpPr/>
          <p:nvPr/>
        </p:nvSpPr>
        <p:spPr>
          <a:xfrm>
            <a:off x="2753821" y="2024662"/>
            <a:ext cx="2459736" cy="832103"/>
          </a:xfrm>
          <a:prstGeom prst="roundRect">
            <a:avLst/>
          </a:prstGeom>
          <a:solidFill>
            <a:srgbClr val="7FFFD4">
              <a:alpha val="67451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2666360" y="2245277"/>
            <a:ext cx="2634655" cy="382755"/>
          </a:xfrm>
        </p:spPr>
        <p:txBody>
          <a:bodyPr>
            <a:normAutofit fontScale="90000"/>
          </a:bodyPr>
          <a:lstStyle/>
          <a:p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查看資料</a:t>
            </a:r>
            <a:r>
              <a:rPr lang="zh-TW" altLang="en-US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型態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標題 3"/>
          <p:cNvSpPr txBox="1">
            <a:spLocks/>
          </p:cNvSpPr>
          <p:nvPr/>
        </p:nvSpPr>
        <p:spPr>
          <a:xfrm>
            <a:off x="2682846" y="3411665"/>
            <a:ext cx="2598356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查看遺失值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753819" y="4726507"/>
            <a:ext cx="2637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處理遺失值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389585" y="825993"/>
            <a:ext cx="293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資料型態轉變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885509" y="2128233"/>
            <a:ext cx="2022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訓練資料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885509" y="3439942"/>
            <a:ext cx="2066544" cy="667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平衡資料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103496" y="4725907"/>
            <a:ext cx="1581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正規化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" name="向下箭號 28"/>
          <p:cNvSpPr/>
          <p:nvPr/>
        </p:nvSpPr>
        <p:spPr>
          <a:xfrm>
            <a:off x="3827096" y="1544527"/>
            <a:ext cx="279267" cy="403988"/>
          </a:xfrm>
          <a:prstGeom prst="downArrow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向下箭號 31"/>
          <p:cNvSpPr/>
          <p:nvPr/>
        </p:nvSpPr>
        <p:spPr>
          <a:xfrm>
            <a:off x="3844055" y="2859432"/>
            <a:ext cx="279267" cy="403988"/>
          </a:xfrm>
          <a:prstGeom prst="downArrow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向下箭號 32"/>
          <p:cNvSpPr/>
          <p:nvPr/>
        </p:nvSpPr>
        <p:spPr>
          <a:xfrm>
            <a:off x="3842391" y="4170616"/>
            <a:ext cx="279267" cy="403988"/>
          </a:xfrm>
          <a:prstGeom prst="downArrow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947173" y="803967"/>
            <a:ext cx="2039112" cy="64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資料檢視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1" name="向下箭號 40"/>
          <p:cNvSpPr/>
          <p:nvPr/>
        </p:nvSpPr>
        <p:spPr>
          <a:xfrm>
            <a:off x="7702179" y="1540693"/>
            <a:ext cx="279267" cy="403988"/>
          </a:xfrm>
          <a:prstGeom prst="downArrow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向下箭號 41"/>
          <p:cNvSpPr/>
          <p:nvPr/>
        </p:nvSpPr>
        <p:spPr>
          <a:xfrm>
            <a:off x="7719138" y="2855598"/>
            <a:ext cx="279267" cy="403988"/>
          </a:xfrm>
          <a:prstGeom prst="downArrow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向下箭號 42"/>
          <p:cNvSpPr/>
          <p:nvPr/>
        </p:nvSpPr>
        <p:spPr>
          <a:xfrm>
            <a:off x="7717474" y="4166782"/>
            <a:ext cx="279267" cy="403988"/>
          </a:xfrm>
          <a:prstGeom prst="downArrow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23772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艺术系列&#10;&#10;已生成高可信度的说明">
            <a:extLst>
              <a:ext uri="{FF2B5EF4-FFF2-40B4-BE49-F238E27FC236}">
                <a16:creationId xmlns:a16="http://schemas.microsoft.com/office/drawing/2014/main" xmlns="" id="{89D524ED-F1C6-411C-BF82-1FE0C3CEC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4034103">
            <a:off x="3404029" y="933273"/>
            <a:ext cx="5014504" cy="5014504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xmlns="" id="{6BCFDEB3-66BB-40C4-8D11-4501056B03A6}"/>
              </a:ext>
            </a:extLst>
          </p:cNvPr>
          <p:cNvSpPr/>
          <p:nvPr/>
        </p:nvSpPr>
        <p:spPr>
          <a:xfrm>
            <a:off x="3048000" y="962025"/>
            <a:ext cx="6096000" cy="4933950"/>
          </a:xfrm>
          <a:prstGeom prst="roundRect">
            <a:avLst>
              <a:gd name="adj" fmla="val 4184"/>
            </a:avLst>
          </a:prstGeom>
          <a:solidFill>
            <a:schemeClr val="bg1">
              <a:lumMod val="85000"/>
              <a:alpha val="89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F78FF481-D5DD-4D63-B7A7-27E254D01BB4}"/>
              </a:ext>
            </a:extLst>
          </p:cNvPr>
          <p:cNvSpPr txBox="1"/>
          <p:nvPr/>
        </p:nvSpPr>
        <p:spPr>
          <a:xfrm>
            <a:off x="5429250" y="1642872"/>
            <a:ext cx="1333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 smtClean="0">
                <a:latin typeface="Calibri" panose="020F0502020204030204" pitchFamily="34" charset="0"/>
                <a:cs typeface="Calibri" panose="020F0502020204030204" pitchFamily="34" charset="0"/>
              </a:rPr>
              <a:t>07</a:t>
            </a:r>
            <a:endParaRPr lang="zh-CN" altLang="en-US"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A4B6A67-80A8-491C-9B75-F838BAA24AB8}"/>
              </a:ext>
            </a:extLst>
          </p:cNvPr>
          <p:cNvSpPr txBox="1"/>
          <p:nvPr/>
        </p:nvSpPr>
        <p:spPr>
          <a:xfrm>
            <a:off x="3733800" y="3250699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羅吉斯</a:t>
            </a:r>
            <a:r>
              <a:rPr lang="zh-TW" altLang="en-US" sz="4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篩選</a:t>
            </a:r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變數</a:t>
            </a:r>
            <a:endParaRPr lang="zh-CN" altLang="en-US" sz="4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4000AD3B-46B8-4302-97C7-6AB34A88DFA6}"/>
              </a:ext>
            </a:extLst>
          </p:cNvPr>
          <p:cNvCxnSpPr/>
          <p:nvPr/>
        </p:nvCxnSpPr>
        <p:spPr>
          <a:xfrm>
            <a:off x="5657850" y="4704588"/>
            <a:ext cx="8763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0A179309-4274-4AFB-96A6-CDF4D9704354}"/>
              </a:ext>
            </a:extLst>
          </p:cNvPr>
          <p:cNvGrpSpPr/>
          <p:nvPr/>
        </p:nvGrpSpPr>
        <p:grpSpPr>
          <a:xfrm rot="15532708">
            <a:off x="681462" y="1074710"/>
            <a:ext cx="694476" cy="565057"/>
            <a:chOff x="189132" y="3432549"/>
            <a:chExt cx="990433" cy="805861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3E1E71E1-150B-4EBB-ACA2-3809BDB92488}"/>
                </a:ext>
              </a:extLst>
            </p:cNvPr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xmlns="" id="{3644F1BB-7050-437B-A0D9-2C5C16232620}"/>
                </a:ext>
              </a:extLst>
            </p:cNvPr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xmlns="" id="{A58349CB-A746-42FE-B196-071D1F66F4A6}"/>
                </a:ext>
              </a:extLst>
            </p:cNvPr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xmlns="" id="{1EA2E525-99FB-4DC3-85D4-E58FF0F0D4CB}"/>
                </a:ext>
              </a:extLst>
            </p:cNvPr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3DA1CB48-5631-4E05-8CE8-88FAC410BB1B}"/>
                </a:ext>
              </a:extLst>
            </p:cNvPr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292A36A2-19F3-40B6-80DB-E53E8B94E159}"/>
                </a:ext>
              </a:extLst>
            </p:cNvPr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54F5DAC7-1D40-43F9-9CFA-72281B05A6C2}"/>
              </a:ext>
            </a:extLst>
          </p:cNvPr>
          <p:cNvGrpSpPr/>
          <p:nvPr/>
        </p:nvGrpSpPr>
        <p:grpSpPr>
          <a:xfrm rot="10245300">
            <a:off x="10476938" y="5647410"/>
            <a:ext cx="694476" cy="565057"/>
            <a:chOff x="189132" y="3432549"/>
            <a:chExt cx="990433" cy="805861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xmlns="" id="{33C9463E-892C-4B04-92A8-B5F992BCAF1B}"/>
                </a:ext>
              </a:extLst>
            </p:cNvPr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DF8A5D8A-C7AA-4520-9F05-4E3EAB9A8BB5}"/>
                </a:ext>
              </a:extLst>
            </p:cNvPr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9997A725-A58B-4628-A8C3-E026E0A2203D}"/>
                </a:ext>
              </a:extLst>
            </p:cNvPr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E4229617-E9A0-435F-BCAF-7E25DFAF9586}"/>
                </a:ext>
              </a:extLst>
            </p:cNvPr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A93BFD55-5477-402D-8578-F79D81368B6D}"/>
                </a:ext>
              </a:extLst>
            </p:cNvPr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C5B85F38-CF17-4884-9D3E-DDDB8A7614DB}"/>
                </a:ext>
              </a:extLst>
            </p:cNvPr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="" id="{431F0BD9-69CB-4CCC-B8E7-0B7E6E6DEAEA}"/>
              </a:ext>
            </a:extLst>
          </p:cNvPr>
          <p:cNvGrpSpPr/>
          <p:nvPr/>
        </p:nvGrpSpPr>
        <p:grpSpPr>
          <a:xfrm rot="10245300">
            <a:off x="10169401" y="1627033"/>
            <a:ext cx="356950" cy="290431"/>
            <a:chOff x="189132" y="3432549"/>
            <a:chExt cx="990433" cy="805861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2936E32B-E9DC-4E8A-B75F-1EED6707F551}"/>
                </a:ext>
              </a:extLst>
            </p:cNvPr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xmlns="" id="{5BD51EE2-2913-4585-A666-E12E7B7BCDD3}"/>
                </a:ext>
              </a:extLst>
            </p:cNvPr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26C1BA9E-834D-4534-8020-5E0F4B8ED7C2}"/>
                </a:ext>
              </a:extLst>
            </p:cNvPr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9FFC6E8B-50CB-438D-8A6D-D449E71BB9CA}"/>
                </a:ext>
              </a:extLst>
            </p:cNvPr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D4744B69-2504-4E39-B7BE-7ED83650C6CE}"/>
                </a:ext>
              </a:extLst>
            </p:cNvPr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FC9A2361-C803-4CB7-93E4-70AD38516113}"/>
                </a:ext>
              </a:extLst>
            </p:cNvPr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6392244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224954" cy="344658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64" y="0"/>
            <a:ext cx="5905136" cy="3883074"/>
          </a:xfrm>
          <a:prstGeom prst="rect">
            <a:avLst/>
          </a:prstGeom>
        </p:spPr>
      </p:pic>
      <p:pic>
        <p:nvPicPr>
          <p:cNvPr id="10" name="圖片 9" descr="1623685840052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552094"/>
            <a:ext cx="5895975" cy="3872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圖片 10" descr="1623686029326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868617"/>
            <a:ext cx="12192000" cy="29893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文字方塊 5"/>
          <p:cNvSpPr txBox="1"/>
          <p:nvPr/>
        </p:nvSpPr>
        <p:spPr>
          <a:xfrm>
            <a:off x="7174037" y="5753297"/>
            <a:ext cx="478256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重要變數為</a:t>
            </a:r>
            <a:r>
              <a:rPr lang="en-US" altLang="zh-TW" b="1" dirty="0">
                <a:solidFill>
                  <a:srgbClr val="FF0000"/>
                </a:solidFill>
              </a:rPr>
              <a:t>:gender</a:t>
            </a:r>
            <a:r>
              <a:rPr lang="zh-TW" altLang="en-US" b="1" dirty="0">
                <a:solidFill>
                  <a:srgbClr val="FF0000"/>
                </a:solidFill>
              </a:rPr>
              <a:t>、</a:t>
            </a:r>
            <a:r>
              <a:rPr lang="en-US" altLang="zh-TW" b="1" dirty="0">
                <a:solidFill>
                  <a:srgbClr val="FF0000"/>
                </a:solidFill>
              </a:rPr>
              <a:t>age </a:t>
            </a:r>
            <a:r>
              <a:rPr lang="zh-TW" altLang="en-US" b="1" dirty="0">
                <a:solidFill>
                  <a:srgbClr val="FF0000"/>
                </a:solidFill>
              </a:rPr>
              <a:t>、 </a:t>
            </a:r>
            <a:r>
              <a:rPr lang="en-US" altLang="zh-TW" b="1" dirty="0">
                <a:solidFill>
                  <a:srgbClr val="FF0000"/>
                </a:solidFill>
              </a:rPr>
              <a:t>hypertension </a:t>
            </a:r>
            <a:r>
              <a:rPr lang="zh-TW" altLang="en-US" b="1" dirty="0">
                <a:solidFill>
                  <a:srgbClr val="FF0000"/>
                </a:solidFill>
              </a:rPr>
              <a:t>、</a:t>
            </a:r>
            <a:r>
              <a:rPr lang="en-US" altLang="zh-TW" b="1" dirty="0" err="1">
                <a:solidFill>
                  <a:srgbClr val="FF0000"/>
                </a:solidFill>
              </a:rPr>
              <a:t>heart_disease</a:t>
            </a:r>
            <a:r>
              <a:rPr lang="zh-TW" altLang="en-US" b="1" dirty="0">
                <a:solidFill>
                  <a:srgbClr val="FF0000"/>
                </a:solidFill>
              </a:rPr>
              <a:t>、</a:t>
            </a:r>
            <a:r>
              <a:rPr lang="en-US" altLang="zh-TW" b="1" dirty="0" err="1">
                <a:solidFill>
                  <a:srgbClr val="FF0000"/>
                </a:solidFill>
              </a:rPr>
              <a:t>ever_married</a:t>
            </a:r>
            <a:r>
              <a:rPr lang="zh-TW" altLang="en-US" b="1" dirty="0">
                <a:solidFill>
                  <a:srgbClr val="FF0000"/>
                </a:solidFill>
              </a:rPr>
              <a:t>、 </a:t>
            </a:r>
            <a:r>
              <a:rPr lang="en-US" altLang="zh-TW" b="1" dirty="0" err="1">
                <a:solidFill>
                  <a:srgbClr val="FF0000"/>
                </a:solidFill>
              </a:rPr>
              <a:t>avg_glucose_level</a:t>
            </a:r>
            <a:r>
              <a:rPr lang="zh-TW" altLang="en-US" b="1" dirty="0">
                <a:solidFill>
                  <a:srgbClr val="FF0000"/>
                </a:solidFill>
              </a:rPr>
              <a:t>、</a:t>
            </a:r>
            <a:r>
              <a:rPr lang="en-US" altLang="zh-TW" b="1" dirty="0" err="1">
                <a:solidFill>
                  <a:srgbClr val="FF0000"/>
                </a:solidFill>
              </a:rPr>
              <a:t>smoking_status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92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艺术系列&#10;&#10;已生成高可信度的说明">
            <a:extLst>
              <a:ext uri="{FF2B5EF4-FFF2-40B4-BE49-F238E27FC236}">
                <a16:creationId xmlns:a16="http://schemas.microsoft.com/office/drawing/2014/main" xmlns="" id="{89D524ED-F1C6-411C-BF82-1FE0C3CEC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4034103">
            <a:off x="3787251" y="1439935"/>
            <a:ext cx="4431966" cy="4431966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xmlns="" id="{6BCFDEB3-66BB-40C4-8D11-4501056B03A6}"/>
              </a:ext>
            </a:extLst>
          </p:cNvPr>
          <p:cNvSpPr/>
          <p:nvPr/>
        </p:nvSpPr>
        <p:spPr>
          <a:xfrm>
            <a:off x="3048000" y="962025"/>
            <a:ext cx="6096000" cy="4933950"/>
          </a:xfrm>
          <a:prstGeom prst="roundRect">
            <a:avLst>
              <a:gd name="adj" fmla="val 4184"/>
            </a:avLst>
          </a:prstGeom>
          <a:solidFill>
            <a:schemeClr val="bg1">
              <a:lumMod val="85000"/>
              <a:alpha val="89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F78FF481-D5DD-4D63-B7A7-27E254D01BB4}"/>
              </a:ext>
            </a:extLst>
          </p:cNvPr>
          <p:cNvSpPr txBox="1"/>
          <p:nvPr/>
        </p:nvSpPr>
        <p:spPr>
          <a:xfrm>
            <a:off x="5429250" y="1642872"/>
            <a:ext cx="1333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 smtClean="0">
                <a:latin typeface="Calibri" panose="020F0502020204030204" pitchFamily="34" charset="0"/>
                <a:cs typeface="Calibri" panose="020F0502020204030204" pitchFamily="34" charset="0"/>
              </a:rPr>
              <a:t>08</a:t>
            </a:r>
            <a:endParaRPr lang="zh-CN" altLang="en-US"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A4B6A67-80A8-491C-9B75-F838BAA24AB8}"/>
              </a:ext>
            </a:extLst>
          </p:cNvPr>
          <p:cNvSpPr txBox="1"/>
          <p:nvPr/>
        </p:nvSpPr>
        <p:spPr>
          <a:xfrm>
            <a:off x="3733800" y="3250699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重新建</a:t>
            </a:r>
            <a:r>
              <a:rPr lang="zh-TW" altLang="en-US" sz="4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</a:t>
            </a:r>
            <a:endParaRPr lang="en-US" altLang="zh-TW" sz="40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4000AD3B-46B8-4302-97C7-6AB34A88DFA6}"/>
              </a:ext>
            </a:extLst>
          </p:cNvPr>
          <p:cNvCxnSpPr/>
          <p:nvPr/>
        </p:nvCxnSpPr>
        <p:spPr>
          <a:xfrm>
            <a:off x="5657850" y="4704588"/>
            <a:ext cx="8763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0A179309-4274-4AFB-96A6-CDF4D9704354}"/>
              </a:ext>
            </a:extLst>
          </p:cNvPr>
          <p:cNvGrpSpPr/>
          <p:nvPr/>
        </p:nvGrpSpPr>
        <p:grpSpPr>
          <a:xfrm rot="15532708">
            <a:off x="681462" y="1074710"/>
            <a:ext cx="694476" cy="565057"/>
            <a:chOff x="189132" y="3432549"/>
            <a:chExt cx="990433" cy="805861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3E1E71E1-150B-4EBB-ACA2-3809BDB92488}"/>
                </a:ext>
              </a:extLst>
            </p:cNvPr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xmlns="" id="{3644F1BB-7050-437B-A0D9-2C5C16232620}"/>
                </a:ext>
              </a:extLst>
            </p:cNvPr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xmlns="" id="{A58349CB-A746-42FE-B196-071D1F66F4A6}"/>
                </a:ext>
              </a:extLst>
            </p:cNvPr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xmlns="" id="{1EA2E525-99FB-4DC3-85D4-E58FF0F0D4CB}"/>
                </a:ext>
              </a:extLst>
            </p:cNvPr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3DA1CB48-5631-4E05-8CE8-88FAC410BB1B}"/>
                </a:ext>
              </a:extLst>
            </p:cNvPr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292A36A2-19F3-40B6-80DB-E53E8B94E159}"/>
                </a:ext>
              </a:extLst>
            </p:cNvPr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54F5DAC7-1D40-43F9-9CFA-72281B05A6C2}"/>
              </a:ext>
            </a:extLst>
          </p:cNvPr>
          <p:cNvGrpSpPr/>
          <p:nvPr/>
        </p:nvGrpSpPr>
        <p:grpSpPr>
          <a:xfrm rot="10245300">
            <a:off x="10476938" y="5647410"/>
            <a:ext cx="694476" cy="565057"/>
            <a:chOff x="189132" y="3432549"/>
            <a:chExt cx="990433" cy="805861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xmlns="" id="{33C9463E-892C-4B04-92A8-B5F992BCAF1B}"/>
                </a:ext>
              </a:extLst>
            </p:cNvPr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DF8A5D8A-C7AA-4520-9F05-4E3EAB9A8BB5}"/>
                </a:ext>
              </a:extLst>
            </p:cNvPr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9997A725-A58B-4628-A8C3-E026E0A2203D}"/>
                </a:ext>
              </a:extLst>
            </p:cNvPr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E4229617-E9A0-435F-BCAF-7E25DFAF9586}"/>
                </a:ext>
              </a:extLst>
            </p:cNvPr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A93BFD55-5477-402D-8578-F79D81368B6D}"/>
                </a:ext>
              </a:extLst>
            </p:cNvPr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C5B85F38-CF17-4884-9D3E-DDDB8A7614DB}"/>
                </a:ext>
              </a:extLst>
            </p:cNvPr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="" id="{431F0BD9-69CB-4CCC-B8E7-0B7E6E6DEAEA}"/>
              </a:ext>
            </a:extLst>
          </p:cNvPr>
          <p:cNvGrpSpPr/>
          <p:nvPr/>
        </p:nvGrpSpPr>
        <p:grpSpPr>
          <a:xfrm rot="10245300">
            <a:off x="10169401" y="1627033"/>
            <a:ext cx="356950" cy="290431"/>
            <a:chOff x="189132" y="3432549"/>
            <a:chExt cx="990433" cy="805861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2936E32B-E9DC-4E8A-B75F-1EED6707F551}"/>
                </a:ext>
              </a:extLst>
            </p:cNvPr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xmlns="" id="{5BD51EE2-2913-4585-A666-E12E7B7BCDD3}"/>
                </a:ext>
              </a:extLst>
            </p:cNvPr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26C1BA9E-834D-4534-8020-5E0F4B8ED7C2}"/>
                </a:ext>
              </a:extLst>
            </p:cNvPr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9FFC6E8B-50CB-438D-8A6D-D449E71BB9CA}"/>
                </a:ext>
              </a:extLst>
            </p:cNvPr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D4744B69-2504-4E39-B7BE-7ED83650C6CE}"/>
                </a:ext>
              </a:extLst>
            </p:cNvPr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FC9A2361-C803-4CB7-93E4-70AD38516113}"/>
                </a:ext>
              </a:extLst>
            </p:cNvPr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0701782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75846" y="187569"/>
            <a:ext cx="2532888" cy="64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規則</a:t>
            </a:r>
            <a:r>
              <a:rPr lang="zh-TW" altLang="en-US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分類器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 descr="1623922092983_0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72308"/>
            <a:ext cx="5767754" cy="3950677"/>
          </a:xfrm>
          <a:prstGeom prst="rect">
            <a:avLst/>
          </a:prstGeom>
        </p:spPr>
      </p:pic>
      <p:pic>
        <p:nvPicPr>
          <p:cNvPr id="12" name="圖片 11" descr="1623922120294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34050" y="586154"/>
            <a:ext cx="6457950" cy="62718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5858145" y="5784549"/>
            <a:ext cx="3610117" cy="1935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63242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87450" y="205932"/>
            <a:ext cx="932688" cy="649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KNN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2" name="圖片 11" descr="1623686400283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133" y="879597"/>
            <a:ext cx="9034098" cy="2238375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078" y="3252054"/>
            <a:ext cx="8991600" cy="36059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圖片 7" descr="1623922645444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59815" y="304800"/>
            <a:ext cx="1875694" cy="655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矩形 12"/>
          <p:cNvSpPr/>
          <p:nvPr/>
        </p:nvSpPr>
        <p:spPr>
          <a:xfrm>
            <a:off x="9694985" y="1875692"/>
            <a:ext cx="1805354" cy="281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44331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/>
          <p:cNvSpPr txBox="1"/>
          <p:nvPr/>
        </p:nvSpPr>
        <p:spPr>
          <a:xfrm>
            <a:off x="287450" y="0"/>
            <a:ext cx="932688" cy="649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KNN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3" name="圖片 12" descr="1623922910661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68215"/>
            <a:ext cx="5744307" cy="61897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855785" y="2772763"/>
            <a:ext cx="1207477" cy="2166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 descr="1623922928141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67754" y="644769"/>
            <a:ext cx="6424246" cy="62132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6600094" y="2778370"/>
            <a:ext cx="1582616" cy="1875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893169" y="3803627"/>
            <a:ext cx="1207477" cy="252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961293" y="3827839"/>
            <a:ext cx="1207477" cy="2166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37859" y="0"/>
            <a:ext cx="2697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naive Bayes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2" name="圖片 11" descr="1623923508157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90929"/>
            <a:ext cx="5943599" cy="1102702"/>
          </a:xfrm>
          <a:prstGeom prst="rect">
            <a:avLst/>
          </a:prstGeom>
        </p:spPr>
      </p:pic>
      <p:pic>
        <p:nvPicPr>
          <p:cNvPr id="13" name="圖片 12" descr="1623923518322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90492" y="703384"/>
            <a:ext cx="6201507" cy="1101970"/>
          </a:xfrm>
          <a:prstGeom prst="rect">
            <a:avLst/>
          </a:prstGeom>
        </p:spPr>
      </p:pic>
      <p:pic>
        <p:nvPicPr>
          <p:cNvPr id="14" name="圖片 13" descr="1623923542712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844186"/>
            <a:ext cx="5990492" cy="50138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圖片 14" descr="1623923568503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67047" y="1852246"/>
            <a:ext cx="6224954" cy="50057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1656358" y="3282462"/>
            <a:ext cx="1884011" cy="2461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893744" y="4220778"/>
            <a:ext cx="1597902" cy="2179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625515" y="3297234"/>
            <a:ext cx="1901299" cy="2103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1785312" y="4185139"/>
            <a:ext cx="1884011" cy="2461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0328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29184" y="228602"/>
            <a:ext cx="4709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logistic regression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8" name="圖片 17" descr="1623924053310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67046" y="832338"/>
            <a:ext cx="6224954" cy="60256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圖片 18" descr="1623924115221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67508"/>
            <a:ext cx="5955323" cy="5990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矩形 12"/>
          <p:cNvSpPr/>
          <p:nvPr/>
        </p:nvSpPr>
        <p:spPr>
          <a:xfrm>
            <a:off x="1336431" y="4372707"/>
            <a:ext cx="1289538" cy="1875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127631" y="3455025"/>
            <a:ext cx="1535723" cy="1908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230560" y="4311898"/>
            <a:ext cx="1592166" cy="2300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1184030" y="3493476"/>
            <a:ext cx="1383323" cy="1992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12600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14368" y="0"/>
            <a:ext cx="123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SVM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" name="圖片 13" descr="1623924467903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51729"/>
            <a:ext cx="6166337" cy="6206271"/>
          </a:xfrm>
          <a:prstGeom prst="rect">
            <a:avLst/>
          </a:prstGeom>
        </p:spPr>
      </p:pic>
      <p:pic>
        <p:nvPicPr>
          <p:cNvPr id="15" name="圖片 14" descr="1623924503573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13231" y="667484"/>
            <a:ext cx="5978769" cy="6190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7573107" y="2656214"/>
            <a:ext cx="1641231" cy="2159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760158" y="3801711"/>
            <a:ext cx="1583135" cy="2075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8139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14368" y="0"/>
            <a:ext cx="123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SVM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 descr="1623924515721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689464"/>
            <a:ext cx="5967046" cy="6168536"/>
          </a:xfrm>
          <a:prstGeom prst="rect">
            <a:avLst/>
          </a:prstGeom>
        </p:spPr>
      </p:pic>
      <p:pic>
        <p:nvPicPr>
          <p:cNvPr id="7" name="圖片 6" descr="1624002334916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3233" y="715108"/>
            <a:ext cx="6248767" cy="61428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7303477" y="2661138"/>
            <a:ext cx="1676400" cy="2579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408985" y="3758184"/>
            <a:ext cx="1641231" cy="2862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艺术系列&#10;&#10;已生成高可信度的说明">
            <a:extLst>
              <a:ext uri="{FF2B5EF4-FFF2-40B4-BE49-F238E27FC236}">
                <a16:creationId xmlns:a16="http://schemas.microsoft.com/office/drawing/2014/main" xmlns="" id="{89D524ED-F1C6-411C-BF82-1FE0C3CEC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4034103">
            <a:off x="3652252" y="1190206"/>
            <a:ext cx="4768547" cy="4768547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xmlns="" id="{6BCFDEB3-66BB-40C4-8D11-4501056B03A6}"/>
              </a:ext>
            </a:extLst>
          </p:cNvPr>
          <p:cNvSpPr/>
          <p:nvPr/>
        </p:nvSpPr>
        <p:spPr>
          <a:xfrm>
            <a:off x="3048000" y="962025"/>
            <a:ext cx="6096000" cy="4933950"/>
          </a:xfrm>
          <a:prstGeom prst="roundRect">
            <a:avLst>
              <a:gd name="adj" fmla="val 4184"/>
            </a:avLst>
          </a:prstGeom>
          <a:solidFill>
            <a:schemeClr val="bg1">
              <a:lumMod val="85000"/>
              <a:alpha val="89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F78FF481-D5DD-4D63-B7A7-27E254D01BB4}"/>
              </a:ext>
            </a:extLst>
          </p:cNvPr>
          <p:cNvSpPr txBox="1"/>
          <p:nvPr/>
        </p:nvSpPr>
        <p:spPr>
          <a:xfrm>
            <a:off x="5429250" y="1841967"/>
            <a:ext cx="1333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latin typeface="Calibri" panose="020F0502020204030204" pitchFamily="34" charset="0"/>
                <a:cs typeface="Calibri" panose="020F0502020204030204" pitchFamily="34" charset="0"/>
              </a:rPr>
              <a:t>01</a:t>
            </a:r>
            <a:endParaRPr lang="zh-CN" altLang="en-US"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4000AD3B-46B8-4302-97C7-6AB34A88DFA6}"/>
              </a:ext>
            </a:extLst>
          </p:cNvPr>
          <p:cNvCxnSpPr/>
          <p:nvPr/>
        </p:nvCxnSpPr>
        <p:spPr>
          <a:xfrm>
            <a:off x="5657850" y="4846556"/>
            <a:ext cx="8763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0A179309-4274-4AFB-96A6-CDF4D9704354}"/>
              </a:ext>
            </a:extLst>
          </p:cNvPr>
          <p:cNvGrpSpPr/>
          <p:nvPr/>
        </p:nvGrpSpPr>
        <p:grpSpPr>
          <a:xfrm rot="15532708">
            <a:off x="681462" y="1074710"/>
            <a:ext cx="694476" cy="565057"/>
            <a:chOff x="189132" y="3432549"/>
            <a:chExt cx="990433" cy="805861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3E1E71E1-150B-4EBB-ACA2-3809BDB92488}"/>
                </a:ext>
              </a:extLst>
            </p:cNvPr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xmlns="" id="{3644F1BB-7050-437B-A0D9-2C5C16232620}"/>
                </a:ext>
              </a:extLst>
            </p:cNvPr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xmlns="" id="{A58349CB-A746-42FE-B196-071D1F66F4A6}"/>
                </a:ext>
              </a:extLst>
            </p:cNvPr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xmlns="" id="{1EA2E525-99FB-4DC3-85D4-E58FF0F0D4CB}"/>
                </a:ext>
              </a:extLst>
            </p:cNvPr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3DA1CB48-5631-4E05-8CE8-88FAC410BB1B}"/>
                </a:ext>
              </a:extLst>
            </p:cNvPr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292A36A2-19F3-40B6-80DB-E53E8B94E159}"/>
                </a:ext>
              </a:extLst>
            </p:cNvPr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54F5DAC7-1D40-43F9-9CFA-72281B05A6C2}"/>
              </a:ext>
            </a:extLst>
          </p:cNvPr>
          <p:cNvGrpSpPr/>
          <p:nvPr/>
        </p:nvGrpSpPr>
        <p:grpSpPr>
          <a:xfrm rot="10245300">
            <a:off x="10476938" y="5647410"/>
            <a:ext cx="694476" cy="565057"/>
            <a:chOff x="189132" y="3432549"/>
            <a:chExt cx="990433" cy="805861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xmlns="" id="{33C9463E-892C-4B04-92A8-B5F992BCAF1B}"/>
                </a:ext>
              </a:extLst>
            </p:cNvPr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DF8A5D8A-C7AA-4520-9F05-4E3EAB9A8BB5}"/>
                </a:ext>
              </a:extLst>
            </p:cNvPr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9997A725-A58B-4628-A8C3-E026E0A2203D}"/>
                </a:ext>
              </a:extLst>
            </p:cNvPr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E4229617-E9A0-435F-BCAF-7E25DFAF9586}"/>
                </a:ext>
              </a:extLst>
            </p:cNvPr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A93BFD55-5477-402D-8578-F79D81368B6D}"/>
                </a:ext>
              </a:extLst>
            </p:cNvPr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C5B85F38-CF17-4884-9D3E-DDDB8A7614DB}"/>
                </a:ext>
              </a:extLst>
            </p:cNvPr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="" id="{431F0BD9-69CB-4CCC-B8E7-0B7E6E6DEAEA}"/>
              </a:ext>
            </a:extLst>
          </p:cNvPr>
          <p:cNvGrpSpPr/>
          <p:nvPr/>
        </p:nvGrpSpPr>
        <p:grpSpPr>
          <a:xfrm rot="10245300">
            <a:off x="10169401" y="1627033"/>
            <a:ext cx="356950" cy="290431"/>
            <a:chOff x="189132" y="3432549"/>
            <a:chExt cx="990433" cy="805861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2936E32B-E9DC-4E8A-B75F-1EED6707F551}"/>
                </a:ext>
              </a:extLst>
            </p:cNvPr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xmlns="" id="{5BD51EE2-2913-4585-A666-E12E7B7BCDD3}"/>
                </a:ext>
              </a:extLst>
            </p:cNvPr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26C1BA9E-834D-4534-8020-5E0F4B8ED7C2}"/>
                </a:ext>
              </a:extLst>
            </p:cNvPr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9FFC6E8B-50CB-438D-8A6D-D449E71BB9CA}"/>
                </a:ext>
              </a:extLst>
            </p:cNvPr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D4744B69-2504-4E39-B7BE-7ED83650C6CE}"/>
                </a:ext>
              </a:extLst>
            </p:cNvPr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FC9A2361-C803-4CB7-93E4-70AD38516113}"/>
                </a:ext>
              </a:extLst>
            </p:cNvPr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2">
            <a:extLst>
              <a:ext uri="{FF2B5EF4-FFF2-40B4-BE49-F238E27FC236}">
                <a16:creationId xmlns:a16="http://schemas.microsoft.com/office/drawing/2014/main" xmlns="" id="{2A4B6A67-80A8-491C-9B75-F838BAA24AB8}"/>
              </a:ext>
            </a:extLst>
          </p:cNvPr>
          <p:cNvSpPr txBox="1"/>
          <p:nvPr/>
        </p:nvSpPr>
        <p:spPr>
          <a:xfrm>
            <a:off x="3491841" y="3130072"/>
            <a:ext cx="5357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000" b="1" spc="300" dirty="0" smtClean="0">
                <a:latin typeface="標楷體" pitchFamily="65" charset="-120"/>
                <a:ea typeface="標楷體" pitchFamily="65" charset="-120"/>
              </a:rPr>
              <a:t>資料敘述</a:t>
            </a:r>
            <a:endParaRPr lang="en-US" altLang="zh-TW" sz="4000" b="1" spc="300" dirty="0" smtClean="0">
              <a:latin typeface="標楷體" pitchFamily="65" charset="-120"/>
              <a:ea typeface="標楷體" pitchFamily="65" charset="-120"/>
            </a:endParaRPr>
          </a:p>
          <a:p>
            <a:pPr algn="dist"/>
            <a:r>
              <a:rPr lang="en-US" altLang="zh-TW" sz="4000" b="1" spc="300" dirty="0" smtClean="0">
                <a:latin typeface="標楷體" pitchFamily="65" charset="-120"/>
                <a:ea typeface="標楷體" pitchFamily="65" charset="-120"/>
              </a:rPr>
              <a:t>&amp;</a:t>
            </a:r>
          </a:p>
          <a:p>
            <a:pPr algn="dist"/>
            <a:r>
              <a:rPr lang="zh-TW" altLang="en-US" sz="4000" b="1" spc="300" dirty="0" smtClean="0">
                <a:latin typeface="標楷體" pitchFamily="65" charset="-120"/>
                <a:ea typeface="標楷體" pitchFamily="65" charset="-120"/>
              </a:rPr>
              <a:t>變數的意義</a:t>
            </a:r>
            <a:endParaRPr lang="zh-CN" altLang="en-US" sz="4000" b="1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89670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0"/>
            <a:ext cx="1965960" cy="667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XGboost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" name="圖片 10" descr="1623924867783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024554"/>
            <a:ext cx="12192000" cy="38334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433754" y="5169877"/>
            <a:ext cx="3774830" cy="4220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 descr="1623925043172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82856"/>
            <a:ext cx="12192000" cy="24098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1351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艺术系列&#10;&#10;已生成高可信度的说明">
            <a:extLst>
              <a:ext uri="{FF2B5EF4-FFF2-40B4-BE49-F238E27FC236}">
                <a16:creationId xmlns:a16="http://schemas.microsoft.com/office/drawing/2014/main" xmlns="" id="{89D524ED-F1C6-411C-BF82-1FE0C3CEC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4034103">
            <a:off x="3384542" y="747256"/>
            <a:ext cx="5060842" cy="5060842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xmlns="" id="{6BCFDEB3-66BB-40C4-8D11-4501056B03A6}"/>
              </a:ext>
            </a:extLst>
          </p:cNvPr>
          <p:cNvSpPr/>
          <p:nvPr/>
        </p:nvSpPr>
        <p:spPr>
          <a:xfrm>
            <a:off x="3048000" y="962025"/>
            <a:ext cx="6096000" cy="4933950"/>
          </a:xfrm>
          <a:prstGeom prst="roundRect">
            <a:avLst>
              <a:gd name="adj" fmla="val 4184"/>
            </a:avLst>
          </a:prstGeom>
          <a:solidFill>
            <a:schemeClr val="bg1">
              <a:lumMod val="85000"/>
              <a:alpha val="89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F78FF481-D5DD-4D63-B7A7-27E254D01BB4}"/>
              </a:ext>
            </a:extLst>
          </p:cNvPr>
          <p:cNvSpPr txBox="1"/>
          <p:nvPr/>
        </p:nvSpPr>
        <p:spPr>
          <a:xfrm>
            <a:off x="5429250" y="1642872"/>
            <a:ext cx="1333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 smtClean="0">
                <a:latin typeface="Calibri" panose="020F0502020204030204" pitchFamily="34" charset="0"/>
                <a:cs typeface="Calibri" panose="020F0502020204030204" pitchFamily="34" charset="0"/>
              </a:rPr>
              <a:t>09</a:t>
            </a:r>
            <a:endParaRPr lang="zh-CN" altLang="en-US"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A4B6A67-80A8-491C-9B75-F838BAA24AB8}"/>
              </a:ext>
            </a:extLst>
          </p:cNvPr>
          <p:cNvSpPr txBox="1"/>
          <p:nvPr/>
        </p:nvSpPr>
        <p:spPr>
          <a:xfrm>
            <a:off x="3733800" y="3250699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4000" b="1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Xgboost</a:t>
            </a:r>
            <a:r>
              <a:rPr lang="zh-TW" altLang="en-US" sz="4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篩選變數</a:t>
            </a:r>
            <a:endParaRPr lang="en-US" altLang="zh-TW" sz="40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4000AD3B-46B8-4302-97C7-6AB34A88DFA6}"/>
              </a:ext>
            </a:extLst>
          </p:cNvPr>
          <p:cNvCxnSpPr/>
          <p:nvPr/>
        </p:nvCxnSpPr>
        <p:spPr>
          <a:xfrm>
            <a:off x="5657850" y="4704588"/>
            <a:ext cx="8763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0A179309-4274-4AFB-96A6-CDF4D9704354}"/>
              </a:ext>
            </a:extLst>
          </p:cNvPr>
          <p:cNvGrpSpPr/>
          <p:nvPr/>
        </p:nvGrpSpPr>
        <p:grpSpPr>
          <a:xfrm rot="15532708">
            <a:off x="681462" y="1074710"/>
            <a:ext cx="694476" cy="565057"/>
            <a:chOff x="189132" y="3432549"/>
            <a:chExt cx="990433" cy="805861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3E1E71E1-150B-4EBB-ACA2-3809BDB92488}"/>
                </a:ext>
              </a:extLst>
            </p:cNvPr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xmlns="" id="{3644F1BB-7050-437B-A0D9-2C5C16232620}"/>
                </a:ext>
              </a:extLst>
            </p:cNvPr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xmlns="" id="{A58349CB-A746-42FE-B196-071D1F66F4A6}"/>
                </a:ext>
              </a:extLst>
            </p:cNvPr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xmlns="" id="{1EA2E525-99FB-4DC3-85D4-E58FF0F0D4CB}"/>
                </a:ext>
              </a:extLst>
            </p:cNvPr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3DA1CB48-5631-4E05-8CE8-88FAC410BB1B}"/>
                </a:ext>
              </a:extLst>
            </p:cNvPr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292A36A2-19F3-40B6-80DB-E53E8B94E159}"/>
                </a:ext>
              </a:extLst>
            </p:cNvPr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54F5DAC7-1D40-43F9-9CFA-72281B05A6C2}"/>
              </a:ext>
            </a:extLst>
          </p:cNvPr>
          <p:cNvGrpSpPr/>
          <p:nvPr/>
        </p:nvGrpSpPr>
        <p:grpSpPr>
          <a:xfrm rot="10245300">
            <a:off x="10476938" y="5647410"/>
            <a:ext cx="694476" cy="565057"/>
            <a:chOff x="189132" y="3432549"/>
            <a:chExt cx="990433" cy="805861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xmlns="" id="{33C9463E-892C-4B04-92A8-B5F992BCAF1B}"/>
                </a:ext>
              </a:extLst>
            </p:cNvPr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DF8A5D8A-C7AA-4520-9F05-4E3EAB9A8BB5}"/>
                </a:ext>
              </a:extLst>
            </p:cNvPr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9997A725-A58B-4628-A8C3-E026E0A2203D}"/>
                </a:ext>
              </a:extLst>
            </p:cNvPr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E4229617-E9A0-435F-BCAF-7E25DFAF9586}"/>
                </a:ext>
              </a:extLst>
            </p:cNvPr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A93BFD55-5477-402D-8578-F79D81368B6D}"/>
                </a:ext>
              </a:extLst>
            </p:cNvPr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C5B85F38-CF17-4884-9D3E-DDDB8A7614DB}"/>
                </a:ext>
              </a:extLst>
            </p:cNvPr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="" id="{431F0BD9-69CB-4CCC-B8E7-0B7E6E6DEAEA}"/>
              </a:ext>
            </a:extLst>
          </p:cNvPr>
          <p:cNvGrpSpPr/>
          <p:nvPr/>
        </p:nvGrpSpPr>
        <p:grpSpPr>
          <a:xfrm rot="10245300">
            <a:off x="10169401" y="1627033"/>
            <a:ext cx="356950" cy="290431"/>
            <a:chOff x="189132" y="3432549"/>
            <a:chExt cx="990433" cy="805861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2936E32B-E9DC-4E8A-B75F-1EED6707F551}"/>
                </a:ext>
              </a:extLst>
            </p:cNvPr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xmlns="" id="{5BD51EE2-2913-4585-A666-E12E7B7BCDD3}"/>
                </a:ext>
              </a:extLst>
            </p:cNvPr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26C1BA9E-834D-4534-8020-5E0F4B8ED7C2}"/>
                </a:ext>
              </a:extLst>
            </p:cNvPr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9FFC6E8B-50CB-438D-8A6D-D449E71BB9CA}"/>
                </a:ext>
              </a:extLst>
            </p:cNvPr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D4744B69-2504-4E39-B7BE-7ED83650C6CE}"/>
                </a:ext>
              </a:extLst>
            </p:cNvPr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FC9A2361-C803-4CB7-93E4-70AD38516113}"/>
                </a:ext>
              </a:extLst>
            </p:cNvPr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2055475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828648" y="5620914"/>
            <a:ext cx="2719754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rgbClr val="FF0000"/>
                </a:solidFill>
              </a:rPr>
              <a:t>重要變數為</a:t>
            </a:r>
            <a:r>
              <a:rPr lang="en-US" altLang="zh-TW" sz="2000" dirty="0" smtClean="0">
                <a:solidFill>
                  <a:srgbClr val="FF0000"/>
                </a:solidFill>
              </a:rPr>
              <a:t>:age</a:t>
            </a:r>
            <a:r>
              <a:rPr lang="zh-TW" altLang="en-US" sz="2000" dirty="0" smtClean="0">
                <a:solidFill>
                  <a:srgbClr val="FF0000"/>
                </a:solidFill>
              </a:rPr>
              <a:t>、</a:t>
            </a:r>
            <a:r>
              <a:rPr lang="en-US" altLang="zh-TW" sz="2000" dirty="0" err="1" smtClean="0">
                <a:solidFill>
                  <a:srgbClr val="FF0000"/>
                </a:solidFill>
              </a:rPr>
              <a:t>heart_disease</a:t>
            </a:r>
            <a:r>
              <a:rPr lang="zh-TW" altLang="en-US" sz="2000" dirty="0" smtClean="0">
                <a:solidFill>
                  <a:srgbClr val="FF0000"/>
                </a:solidFill>
              </a:rPr>
              <a:t>、</a:t>
            </a:r>
            <a:r>
              <a:rPr lang="en-US" altLang="zh-TW" sz="2000" dirty="0" err="1" smtClean="0">
                <a:solidFill>
                  <a:srgbClr val="FF0000"/>
                </a:solidFill>
              </a:rPr>
              <a:t>avg_glucose_level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pic>
        <p:nvPicPr>
          <p:cNvPr id="6" name="圖片 5" descr="1623925399418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706" y="169985"/>
            <a:ext cx="11695601" cy="1717432"/>
          </a:xfrm>
          <a:prstGeom prst="rect">
            <a:avLst/>
          </a:prstGeom>
        </p:spPr>
      </p:pic>
      <p:pic>
        <p:nvPicPr>
          <p:cNvPr id="7" name="圖片 6" descr="1623925412430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717" y="1924048"/>
            <a:ext cx="8516083" cy="12997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7569" y="3317631"/>
            <a:ext cx="8443791" cy="35403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23746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艺术系列&#10;&#10;已生成高可信度的说明">
            <a:extLst>
              <a:ext uri="{FF2B5EF4-FFF2-40B4-BE49-F238E27FC236}">
                <a16:creationId xmlns:a16="http://schemas.microsoft.com/office/drawing/2014/main" xmlns="" id="{89D524ED-F1C6-411C-BF82-1FE0C3CEC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4034103">
            <a:off x="3674426" y="1038350"/>
            <a:ext cx="4825199" cy="4825199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xmlns="" id="{6BCFDEB3-66BB-40C4-8D11-4501056B03A6}"/>
              </a:ext>
            </a:extLst>
          </p:cNvPr>
          <p:cNvSpPr/>
          <p:nvPr/>
        </p:nvSpPr>
        <p:spPr>
          <a:xfrm>
            <a:off x="3048000" y="962025"/>
            <a:ext cx="6096000" cy="4933950"/>
          </a:xfrm>
          <a:prstGeom prst="roundRect">
            <a:avLst>
              <a:gd name="adj" fmla="val 4184"/>
            </a:avLst>
          </a:prstGeom>
          <a:solidFill>
            <a:schemeClr val="bg1">
              <a:lumMod val="85000"/>
              <a:alpha val="89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F78FF481-D5DD-4D63-B7A7-27E254D01BB4}"/>
              </a:ext>
            </a:extLst>
          </p:cNvPr>
          <p:cNvSpPr txBox="1"/>
          <p:nvPr/>
        </p:nvSpPr>
        <p:spPr>
          <a:xfrm>
            <a:off x="5429250" y="1642872"/>
            <a:ext cx="1333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 smtClean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zh-CN" altLang="en-US"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A4B6A67-80A8-491C-9B75-F838BAA24AB8}"/>
              </a:ext>
            </a:extLst>
          </p:cNvPr>
          <p:cNvSpPr txBox="1"/>
          <p:nvPr/>
        </p:nvSpPr>
        <p:spPr>
          <a:xfrm>
            <a:off x="3733800" y="3250699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重新建模</a:t>
            </a:r>
            <a:endParaRPr lang="en-US" altLang="zh-TW" sz="40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4000AD3B-46B8-4302-97C7-6AB34A88DFA6}"/>
              </a:ext>
            </a:extLst>
          </p:cNvPr>
          <p:cNvCxnSpPr/>
          <p:nvPr/>
        </p:nvCxnSpPr>
        <p:spPr>
          <a:xfrm>
            <a:off x="5657850" y="4704588"/>
            <a:ext cx="8763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0A179309-4274-4AFB-96A6-CDF4D9704354}"/>
              </a:ext>
            </a:extLst>
          </p:cNvPr>
          <p:cNvGrpSpPr/>
          <p:nvPr/>
        </p:nvGrpSpPr>
        <p:grpSpPr>
          <a:xfrm rot="15532708">
            <a:off x="681462" y="1074710"/>
            <a:ext cx="694476" cy="565057"/>
            <a:chOff x="189132" y="3432549"/>
            <a:chExt cx="990433" cy="805861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3E1E71E1-150B-4EBB-ACA2-3809BDB92488}"/>
                </a:ext>
              </a:extLst>
            </p:cNvPr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xmlns="" id="{3644F1BB-7050-437B-A0D9-2C5C16232620}"/>
                </a:ext>
              </a:extLst>
            </p:cNvPr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xmlns="" id="{A58349CB-A746-42FE-B196-071D1F66F4A6}"/>
                </a:ext>
              </a:extLst>
            </p:cNvPr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xmlns="" id="{1EA2E525-99FB-4DC3-85D4-E58FF0F0D4CB}"/>
                </a:ext>
              </a:extLst>
            </p:cNvPr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3DA1CB48-5631-4E05-8CE8-88FAC410BB1B}"/>
                </a:ext>
              </a:extLst>
            </p:cNvPr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292A36A2-19F3-40B6-80DB-E53E8B94E159}"/>
                </a:ext>
              </a:extLst>
            </p:cNvPr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54F5DAC7-1D40-43F9-9CFA-72281B05A6C2}"/>
              </a:ext>
            </a:extLst>
          </p:cNvPr>
          <p:cNvGrpSpPr/>
          <p:nvPr/>
        </p:nvGrpSpPr>
        <p:grpSpPr>
          <a:xfrm rot="10245300">
            <a:off x="10476938" y="5647410"/>
            <a:ext cx="694476" cy="565057"/>
            <a:chOff x="189132" y="3432549"/>
            <a:chExt cx="990433" cy="805861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xmlns="" id="{33C9463E-892C-4B04-92A8-B5F992BCAF1B}"/>
                </a:ext>
              </a:extLst>
            </p:cNvPr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DF8A5D8A-C7AA-4520-9F05-4E3EAB9A8BB5}"/>
                </a:ext>
              </a:extLst>
            </p:cNvPr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9997A725-A58B-4628-A8C3-E026E0A2203D}"/>
                </a:ext>
              </a:extLst>
            </p:cNvPr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E4229617-E9A0-435F-BCAF-7E25DFAF9586}"/>
                </a:ext>
              </a:extLst>
            </p:cNvPr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A93BFD55-5477-402D-8578-F79D81368B6D}"/>
                </a:ext>
              </a:extLst>
            </p:cNvPr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C5B85F38-CF17-4884-9D3E-DDDB8A7614DB}"/>
                </a:ext>
              </a:extLst>
            </p:cNvPr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="" id="{431F0BD9-69CB-4CCC-B8E7-0B7E6E6DEAEA}"/>
              </a:ext>
            </a:extLst>
          </p:cNvPr>
          <p:cNvGrpSpPr/>
          <p:nvPr/>
        </p:nvGrpSpPr>
        <p:grpSpPr>
          <a:xfrm rot="10245300">
            <a:off x="10169401" y="1627033"/>
            <a:ext cx="356950" cy="290431"/>
            <a:chOff x="189132" y="3432549"/>
            <a:chExt cx="990433" cy="805861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2936E32B-E9DC-4E8A-B75F-1EED6707F551}"/>
                </a:ext>
              </a:extLst>
            </p:cNvPr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xmlns="" id="{5BD51EE2-2913-4585-A666-E12E7B7BCDD3}"/>
                </a:ext>
              </a:extLst>
            </p:cNvPr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26C1BA9E-834D-4534-8020-5E0F4B8ED7C2}"/>
                </a:ext>
              </a:extLst>
            </p:cNvPr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9FFC6E8B-50CB-438D-8A6D-D449E71BB9CA}"/>
                </a:ext>
              </a:extLst>
            </p:cNvPr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D4744B69-2504-4E39-B7BE-7ED83650C6CE}"/>
                </a:ext>
              </a:extLst>
            </p:cNvPr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FC9A2361-C803-4CB7-93E4-70AD38516113}"/>
                </a:ext>
              </a:extLst>
            </p:cNvPr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72958457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75846" y="597877"/>
            <a:ext cx="2532888" cy="64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規則</a:t>
            </a:r>
            <a:r>
              <a:rPr lang="zh-TW" altLang="en-US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分類器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 descr="1623925769595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41938"/>
            <a:ext cx="5310554" cy="3809999"/>
          </a:xfrm>
          <a:prstGeom prst="rect">
            <a:avLst/>
          </a:prstGeom>
        </p:spPr>
      </p:pic>
      <p:pic>
        <p:nvPicPr>
          <p:cNvPr id="4" name="圖片 3" descr="162392579795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10555" y="689462"/>
            <a:ext cx="6881446" cy="61685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5443387" y="4509509"/>
            <a:ext cx="3548213" cy="2266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97293" y="133432"/>
            <a:ext cx="92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KNN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 descr="1624001686666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856883"/>
            <a:ext cx="9589477" cy="1838325"/>
          </a:xfrm>
          <a:prstGeom prst="rect">
            <a:avLst/>
          </a:prstGeom>
        </p:spPr>
      </p:pic>
      <p:pic>
        <p:nvPicPr>
          <p:cNvPr id="9" name="圖片 8" descr="1624001715654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11849" y="480647"/>
            <a:ext cx="1735382" cy="6377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矩形 12"/>
          <p:cNvSpPr/>
          <p:nvPr/>
        </p:nvSpPr>
        <p:spPr>
          <a:xfrm>
            <a:off x="9745756" y="1438063"/>
            <a:ext cx="1901299" cy="2103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708031"/>
            <a:ext cx="9566031" cy="41499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95147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/>
          <p:cNvSpPr txBox="1"/>
          <p:nvPr/>
        </p:nvSpPr>
        <p:spPr>
          <a:xfrm>
            <a:off x="497293" y="133432"/>
            <a:ext cx="92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KNN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5" name="圖片 14" descr="1624001973074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91662"/>
            <a:ext cx="5873262" cy="6166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1324708" y="3786554"/>
            <a:ext cx="1418492" cy="3634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 descr="1624001983655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38092" y="691662"/>
            <a:ext cx="6353908" cy="6166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6990834" y="2833108"/>
            <a:ext cx="1660798" cy="2383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209693" y="3851333"/>
            <a:ext cx="1348154" cy="2869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137138" y="2743200"/>
            <a:ext cx="1535724" cy="2696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67172" y="0"/>
            <a:ext cx="2724912" cy="649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naive Bayes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5802" y="3574794"/>
            <a:ext cx="1994671" cy="4545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 descr="1624002505477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630481"/>
            <a:ext cx="6060831" cy="62275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圖片 15" descr="1624002519222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3572" y="609601"/>
            <a:ext cx="6178428" cy="6248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矩形 12"/>
          <p:cNvSpPr/>
          <p:nvPr/>
        </p:nvSpPr>
        <p:spPr>
          <a:xfrm>
            <a:off x="1277964" y="3007273"/>
            <a:ext cx="1957606" cy="2400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535723" y="4020890"/>
            <a:ext cx="1676400" cy="2463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549375" y="4009292"/>
            <a:ext cx="1618071" cy="2461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303625" y="3030720"/>
            <a:ext cx="1852097" cy="2282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71429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0"/>
            <a:ext cx="4559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logistic regression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7" name="圖片 16" descr="1624002875087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09601"/>
            <a:ext cx="5920155" cy="6248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圖片 17" descr="1624002888583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0155" y="621323"/>
            <a:ext cx="6271846" cy="62366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7326816" y="3294185"/>
            <a:ext cx="1664783" cy="281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248636" y="3293601"/>
            <a:ext cx="1901299" cy="2103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530692" y="4214680"/>
            <a:ext cx="1510039" cy="2184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7467493" y="4185138"/>
            <a:ext cx="1664783" cy="281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98995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39231" y="0"/>
            <a:ext cx="896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SVM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6" name="圖片 15" descr="1624003265620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18404"/>
            <a:ext cx="6037385" cy="6139596"/>
          </a:xfrm>
          <a:prstGeom prst="rect">
            <a:avLst/>
          </a:prstGeom>
        </p:spPr>
      </p:pic>
      <p:pic>
        <p:nvPicPr>
          <p:cNvPr id="17" name="圖片 16" descr="1624003284021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72554" y="737821"/>
            <a:ext cx="6119446" cy="61201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7634899" y="2635582"/>
            <a:ext cx="2225063" cy="3135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931727" y="3789478"/>
            <a:ext cx="1901299" cy="2103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63057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50536" y="438277"/>
            <a:ext cx="2014728" cy="732155"/>
          </a:xfrm>
        </p:spPr>
        <p:txBody>
          <a:bodyPr>
            <a:normAutofit/>
          </a:bodyPr>
          <a:lstStyle/>
          <a:p>
            <a:r>
              <a:rPr lang="zh-TW" altLang="en-US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資料敘述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45186" y="1591056"/>
            <a:ext cx="114254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根據世界衛生組織的數據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中風是全球第二大死因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約佔總死亡人數的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11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%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首先什麼是中風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中風是一種醫療緊急情況，當流向大腦某部分的血流中斷或減少時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，從而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阻止腦組織獲得氧氣和營養，腦細胞在幾分內開始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死亡，就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會發生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中風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※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中風的危險因素包括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年齡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55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歲以上、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高血壓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收縮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壓為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140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毫米汞柱或更高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或舒張壓為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90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毫米汞柱或更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高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高膽固醇血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症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如果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血液中的膽固醇水平為每分升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200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毫克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抽煙、糖尿病、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肥胖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(BMI&gt;=30)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該數據集用於根據性別、年齡、各種疾病和吸煙狀況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等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變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數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來預測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患者可能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患中風。數據中的每一行都提供有關患者的相關信息。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透過這些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數據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我們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將了解更多中風資訊並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製作模型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來預測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中風。</a:t>
            </a:r>
          </a:p>
        </p:txBody>
      </p:sp>
    </p:spTree>
    <p:extLst>
      <p:ext uri="{BB962C8B-B14F-4D97-AF65-F5344CB8AC3E}">
        <p14:creationId xmlns="" xmlns:p14="http://schemas.microsoft.com/office/powerpoint/2010/main" val="44012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39231" y="0"/>
            <a:ext cx="896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SVM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 descr="1624003296075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62708"/>
            <a:ext cx="6060831" cy="6295292"/>
          </a:xfrm>
          <a:prstGeom prst="rect">
            <a:avLst/>
          </a:prstGeom>
        </p:spPr>
      </p:pic>
      <p:pic>
        <p:nvPicPr>
          <p:cNvPr id="4" name="圖片 3" descr="1624003309400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49108" y="561975"/>
            <a:ext cx="6142892" cy="6296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7470776" y="2518351"/>
            <a:ext cx="2225063" cy="3135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713784" y="3632043"/>
            <a:ext cx="1723293" cy="3420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60372" y="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XGboost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" name="圖片 8" descr="1624003586262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10699"/>
            <a:ext cx="12192000" cy="2447925"/>
          </a:xfrm>
          <a:prstGeom prst="rect">
            <a:avLst/>
          </a:prstGeom>
        </p:spPr>
      </p:pic>
      <p:pic>
        <p:nvPicPr>
          <p:cNvPr id="10" name="圖片 9" descr="1624003598391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083169"/>
            <a:ext cx="12192000" cy="37917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400823" y="5189446"/>
            <a:ext cx="3385731" cy="472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25695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539612089"/>
              </p:ext>
            </p:extLst>
          </p:nvPr>
        </p:nvGraphicFramePr>
        <p:xfrm>
          <a:off x="0" y="890953"/>
          <a:ext cx="12192000" cy="59670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42723"/>
                <a:gridCol w="2933446"/>
                <a:gridCol w="1549219"/>
                <a:gridCol w="1922204"/>
                <a:gridCol w="1922204"/>
                <a:gridCol w="1922204"/>
              </a:tblGrid>
              <a:tr h="429800"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模型</a:t>
                      </a:r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篩選方法</a:t>
                      </a:r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放入測試集做預測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放入訓練集做預測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4298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</a:rPr>
                        <a:t>準確率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bg1"/>
                          </a:solidFill>
                        </a:rPr>
                        <a:t>KAPPA</a:t>
                      </a:r>
                      <a:r>
                        <a:rPr lang="zh-TW" altLang="en-US" dirty="0" smtClean="0">
                          <a:solidFill>
                            <a:schemeClr val="bg1"/>
                          </a:solidFill>
                        </a:rPr>
                        <a:t>值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bg1"/>
                          </a:solidFill>
                        </a:rPr>
                        <a:t>準確率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bg1"/>
                          </a:solidFill>
                        </a:rPr>
                        <a:t>KAPPA</a:t>
                      </a:r>
                      <a:r>
                        <a:rPr lang="zh-TW" altLang="en-US" dirty="0" smtClean="0">
                          <a:solidFill>
                            <a:schemeClr val="bg1"/>
                          </a:solidFill>
                        </a:rPr>
                        <a:t>值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42980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knn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未篩、</a:t>
                      </a:r>
                      <a:r>
                        <a:rPr lang="en-US" altLang="zh-TW" dirty="0" smtClean="0"/>
                        <a:t>lasso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k=17,0.7195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0.1638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k=17,0.8008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0.597</a:t>
                      </a:r>
                      <a:endParaRPr lang="zh-TW" altLang="en-US" dirty="0"/>
                    </a:p>
                  </a:txBody>
                  <a:tcPr/>
                </a:tc>
              </a:tr>
              <a:tr h="4298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羅吉斯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k=5,0.756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0.1513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k=5,0.843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0.6852</a:t>
                      </a:r>
                      <a:endParaRPr lang="zh-TW" altLang="en-US" dirty="0"/>
                    </a:p>
                  </a:txBody>
                  <a:tcPr/>
                </a:tc>
              </a:tr>
              <a:tr h="4298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XGboost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k=3,0.7798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0.1046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k=3,0.8968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0.7935</a:t>
                      </a:r>
                      <a:endParaRPr lang="zh-TW" altLang="en-US" dirty="0"/>
                    </a:p>
                  </a:txBody>
                  <a:tcPr/>
                </a:tc>
              </a:tr>
              <a:tr h="429800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naive </a:t>
                      </a:r>
                      <a:r>
                        <a:rPr lang="en-US" altLang="zh-TW" sz="1800" b="1" dirty="0" err="1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Bayes</a:t>
                      </a:r>
                      <a:endParaRPr lang="zh-TW" altLang="en-US" sz="1800" b="1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未篩、</a:t>
                      </a:r>
                      <a:r>
                        <a:rPr lang="en-US" altLang="zh-TW" dirty="0" smtClean="0"/>
                        <a:t>lasso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0.6914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0.1324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0.7912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0.5766</a:t>
                      </a:r>
                      <a:endParaRPr lang="zh-TW" altLang="en-US" dirty="0"/>
                    </a:p>
                  </a:txBody>
                  <a:tcPr/>
                </a:tc>
              </a:tr>
              <a:tr h="37965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羅吉斯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0.6844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0.1401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0.7916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0.5769</a:t>
                      </a:r>
                      <a:endParaRPr lang="zh-TW" altLang="en-US" dirty="0"/>
                    </a:p>
                  </a:txBody>
                  <a:tcPr/>
                </a:tc>
              </a:tr>
              <a:tr h="4298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XGboost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0.683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0.1273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0.7871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0.5681</a:t>
                      </a:r>
                      <a:endParaRPr lang="zh-TW" altLang="en-US" dirty="0"/>
                    </a:p>
                  </a:txBody>
                  <a:tcPr/>
                </a:tc>
              </a:tr>
              <a:tr h="4298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logistic regression</a:t>
                      </a:r>
                      <a:endParaRPr lang="zh-TW" altLang="en-US" sz="1800" b="1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1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未篩、</a:t>
                      </a:r>
                      <a:r>
                        <a:rPr lang="en-US" altLang="zh-TW" dirty="0" smtClean="0"/>
                        <a:t>lasso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0.7419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0.1815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0.8016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0.5992</a:t>
                      </a:r>
                      <a:endParaRPr lang="zh-TW" altLang="en-US" dirty="0"/>
                    </a:p>
                  </a:txBody>
                  <a:tcPr/>
                </a:tc>
              </a:tr>
              <a:tr h="4298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羅吉斯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0.7405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0.1868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0.7992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0.5944</a:t>
                      </a:r>
                      <a:endParaRPr lang="zh-TW" altLang="en-US" dirty="0"/>
                    </a:p>
                  </a:txBody>
                  <a:tcPr/>
                </a:tc>
              </a:tr>
              <a:tr h="4298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XGboost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0.7083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0.1432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0.7884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0.5723</a:t>
                      </a:r>
                      <a:endParaRPr lang="zh-TW" altLang="en-US" dirty="0"/>
                    </a:p>
                  </a:txBody>
                  <a:tcPr/>
                </a:tc>
              </a:tr>
              <a:tr h="4298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未篩、</a:t>
                      </a:r>
                      <a:r>
                        <a:rPr lang="en-US" altLang="zh-TW" dirty="0" smtClean="0"/>
                        <a:t>lasso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0.6634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0.1162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0.9932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0.9863</a:t>
                      </a:r>
                      <a:endParaRPr lang="zh-TW" altLang="en-US" dirty="0"/>
                    </a:p>
                  </a:txBody>
                  <a:tcPr/>
                </a:tc>
              </a:tr>
              <a:tr h="42980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1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羅吉斯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0.7181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0.1435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0.8835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0.7662</a:t>
                      </a:r>
                      <a:endParaRPr lang="zh-TW" altLang="en-US" dirty="0"/>
                    </a:p>
                  </a:txBody>
                  <a:tcPr/>
                </a:tc>
              </a:tr>
              <a:tr h="42980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1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XGboost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0.7013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0.1386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0.7984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0.592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5076092" y="0"/>
            <a:ext cx="16646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 smtClean="0">
                <a:latin typeface="新細明體-ExtB" pitchFamily="18" charset="-120"/>
                <a:ea typeface="新細明體-ExtB" pitchFamily="18" charset="-120"/>
              </a:rPr>
              <a:t>統整</a:t>
            </a:r>
            <a:endParaRPr lang="zh-TW" altLang="en-US" sz="4400" b="1" dirty="0">
              <a:latin typeface="新細明體-ExtB" pitchFamily="18" charset="-120"/>
              <a:ea typeface="新細明體-ExtB" pitchFamily="18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6834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50813688"/>
              </p:ext>
            </p:extLst>
          </p:nvPr>
        </p:nvGraphicFramePr>
        <p:xfrm>
          <a:off x="351691" y="679938"/>
          <a:ext cx="11254155" cy="54981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21651"/>
                <a:gridCol w="3841028"/>
                <a:gridCol w="1964324"/>
                <a:gridCol w="2327152"/>
              </a:tblGrid>
              <a:tr h="78544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模型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篩選方法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準確率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KAPPA</a:t>
                      </a:r>
                      <a:r>
                        <a:rPr lang="zh-TW" altLang="en-US" dirty="0" smtClean="0"/>
                        <a:t>值</a:t>
                      </a:r>
                      <a:endParaRPr lang="zh-TW" altLang="en-US" dirty="0"/>
                    </a:p>
                  </a:txBody>
                  <a:tcPr/>
                </a:tc>
              </a:tr>
              <a:tr h="785446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規則分類器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未篩、</a:t>
                      </a:r>
                      <a:r>
                        <a:rPr lang="en-US" altLang="zh-TW" dirty="0" smtClean="0"/>
                        <a:t>lasso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0.7956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0.5889</a:t>
                      </a:r>
                      <a:endParaRPr lang="zh-TW" altLang="en-US" dirty="0"/>
                    </a:p>
                  </a:txBody>
                  <a:tcPr/>
                </a:tc>
              </a:tr>
              <a:tr h="78544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羅吉斯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0.7936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0.5844</a:t>
                      </a:r>
                      <a:endParaRPr lang="zh-TW" altLang="en-US" dirty="0"/>
                    </a:p>
                  </a:txBody>
                  <a:tcPr/>
                </a:tc>
              </a:tr>
              <a:tr h="78544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Xgboost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0.7892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0.5730</a:t>
                      </a:r>
                      <a:endParaRPr lang="zh-TW" altLang="en-US" dirty="0"/>
                    </a:p>
                  </a:txBody>
                  <a:tcPr/>
                </a:tc>
              </a:tr>
              <a:tr h="78544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Xgboost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未篩、</a:t>
                      </a:r>
                      <a:r>
                        <a:rPr lang="en-US" altLang="zh-TW" dirty="0" smtClean="0"/>
                        <a:t>lasso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0.8165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0.6277</a:t>
                      </a:r>
                      <a:endParaRPr lang="zh-TW" altLang="en-US" dirty="0"/>
                    </a:p>
                  </a:txBody>
                  <a:tcPr/>
                </a:tc>
              </a:tr>
              <a:tr h="78544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羅吉斯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0.8116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0.6187</a:t>
                      </a:r>
                      <a:endParaRPr lang="zh-TW" altLang="en-US" dirty="0"/>
                    </a:p>
                  </a:txBody>
                  <a:tcPr/>
                </a:tc>
              </a:tr>
              <a:tr h="78544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Xgboost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0.8040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0.6029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70805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25109" y="2557340"/>
            <a:ext cx="3059722" cy="1325563"/>
          </a:xfrm>
        </p:spPr>
        <p:txBody>
          <a:bodyPr>
            <a:noAutofit/>
          </a:bodyPr>
          <a:lstStyle/>
          <a:p>
            <a:r>
              <a:rPr lang="en-US" altLang="zh-TW" sz="7200" b="1" dirty="0" smtClean="0">
                <a:latin typeface="標楷體" pitchFamily="65" charset="-120"/>
                <a:ea typeface="標楷體" pitchFamily="65" charset="-120"/>
              </a:rPr>
              <a:t>&lt;</a:t>
            </a:r>
            <a:r>
              <a:rPr lang="zh-TW" altLang="en-US" sz="7200" b="1" dirty="0" smtClean="0">
                <a:latin typeface="標楷體" pitchFamily="65" charset="-120"/>
                <a:ea typeface="標楷體" pitchFamily="65" charset="-120"/>
              </a:rPr>
              <a:t>結論</a:t>
            </a:r>
            <a:r>
              <a:rPr lang="en-US" altLang="zh-TW" sz="7200" b="1" dirty="0" smtClean="0">
                <a:latin typeface="標楷體" pitchFamily="65" charset="-120"/>
                <a:ea typeface="標楷體" pitchFamily="65" charset="-120"/>
              </a:rPr>
              <a:t>&gt;</a:t>
            </a:r>
            <a:endParaRPr lang="zh-TW" altLang="en-US" sz="7200" b="1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6477" y="517525"/>
            <a:ext cx="3909646" cy="1325563"/>
          </a:xfrm>
        </p:spPr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資料來源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56138" y="2118702"/>
            <a:ext cx="10515600" cy="847236"/>
          </a:xfrm>
        </p:spPr>
        <p:txBody>
          <a:bodyPr/>
          <a:lstStyle/>
          <a:p>
            <a:r>
              <a:rPr lang="en-US" altLang="zh-TW" dirty="0" smtClean="0"/>
              <a:t>https://www.kaggle.com/fedesoriano/stroke-prediction-dataset</a:t>
            </a:r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xmlns="" id="{82023C5A-002A-4D55-B6D9-BA77213D77D2}"/>
              </a:ext>
            </a:extLst>
          </p:cNvPr>
          <p:cNvSpPr/>
          <p:nvPr/>
        </p:nvSpPr>
        <p:spPr>
          <a:xfrm>
            <a:off x="1706021" y="550984"/>
            <a:ext cx="8365503" cy="6307016"/>
          </a:xfrm>
          <a:prstGeom prst="rect">
            <a:avLst/>
          </a:prstGeom>
          <a:blipFill dpi="0" rotWithShape="1">
            <a:blip r:embed="rId3" cstate="print">
              <a:alphaModFix amt="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文本框 156"/>
          <p:cNvSpPr txBox="1"/>
          <p:nvPr/>
        </p:nvSpPr>
        <p:spPr>
          <a:xfrm>
            <a:off x="3636957" y="2964996"/>
            <a:ext cx="465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感謝各位聆聽</a:t>
            </a:r>
            <a:endParaRPr lang="zh-CN" altLang="en-US" sz="3600" dirty="0"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6492F762-B648-4C6A-BCCD-DE814C95A84A}"/>
              </a:ext>
            </a:extLst>
          </p:cNvPr>
          <p:cNvGrpSpPr/>
          <p:nvPr/>
        </p:nvGrpSpPr>
        <p:grpSpPr>
          <a:xfrm rot="9911845">
            <a:off x="916795" y="1933944"/>
            <a:ext cx="694476" cy="565057"/>
            <a:chOff x="189132" y="3432549"/>
            <a:chExt cx="990433" cy="805861"/>
          </a:xfrm>
        </p:grpSpPr>
        <p:cxnSp>
          <p:nvCxnSpPr>
            <p:cNvPr id="158" name="直接连接符 157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椭圆 160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B3B54D5C-DF23-4320-80C7-D5FDCC31C73E}"/>
              </a:ext>
            </a:extLst>
          </p:cNvPr>
          <p:cNvGrpSpPr/>
          <p:nvPr/>
        </p:nvGrpSpPr>
        <p:grpSpPr>
          <a:xfrm rot="5669900">
            <a:off x="540212" y="4862505"/>
            <a:ext cx="376265" cy="418620"/>
            <a:chOff x="957640" y="2513007"/>
            <a:chExt cx="376265" cy="418620"/>
          </a:xfrm>
        </p:grpSpPr>
        <p:cxnSp>
          <p:nvCxnSpPr>
            <p:cNvPr id="164" name="直接连接符 163"/>
            <p:cNvCxnSpPr/>
            <p:nvPr/>
          </p:nvCxnSpPr>
          <p:spPr>
            <a:xfrm rot="7715704" flipH="1">
              <a:off x="1054829" y="2632404"/>
              <a:ext cx="82782" cy="2771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/>
            <p:nvPr/>
          </p:nvCxnSpPr>
          <p:spPr>
            <a:xfrm rot="7715704" flipH="1">
              <a:off x="1053920" y="2643236"/>
              <a:ext cx="374020" cy="14407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>
              <a:stCxn id="167" idx="5"/>
            </p:cNvCxnSpPr>
            <p:nvPr/>
          </p:nvCxnSpPr>
          <p:spPr>
            <a:xfrm flipH="1">
              <a:off x="993390" y="2540090"/>
              <a:ext cx="291937" cy="778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椭圆 166"/>
            <p:cNvSpPr/>
            <p:nvPr/>
          </p:nvSpPr>
          <p:spPr>
            <a:xfrm rot="7715704">
              <a:off x="1285175" y="2513007"/>
              <a:ext cx="48730" cy="487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/>
            <p:nvPr/>
          </p:nvSpPr>
          <p:spPr>
            <a:xfrm rot="7715704">
              <a:off x="1149317" y="2863708"/>
              <a:ext cx="67919" cy="679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/>
            <p:nvPr/>
          </p:nvSpPr>
          <p:spPr>
            <a:xfrm rot="7715704">
              <a:off x="982518" y="2610118"/>
              <a:ext cx="38791" cy="38791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6A700B99-6065-4865-8C68-803D5763C6AA}"/>
              </a:ext>
            </a:extLst>
          </p:cNvPr>
          <p:cNvCxnSpPr/>
          <p:nvPr/>
        </p:nvCxnSpPr>
        <p:spPr>
          <a:xfrm flipV="1">
            <a:off x="3734030" y="3704492"/>
            <a:ext cx="4436955" cy="2405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3">
            <a:extLst>
              <a:ext uri="{FF2B5EF4-FFF2-40B4-BE49-F238E27FC236}">
                <a16:creationId xmlns:a16="http://schemas.microsoft.com/office/drawing/2014/main" xmlns="" id="{6492F762-B648-4C6A-BCCD-DE814C95A84A}"/>
              </a:ext>
            </a:extLst>
          </p:cNvPr>
          <p:cNvGrpSpPr/>
          <p:nvPr/>
        </p:nvGrpSpPr>
        <p:grpSpPr>
          <a:xfrm rot="5999020">
            <a:off x="9802888" y="1277453"/>
            <a:ext cx="694476" cy="565057"/>
            <a:chOff x="189132" y="3432549"/>
            <a:chExt cx="990433" cy="805861"/>
          </a:xfrm>
        </p:grpSpPr>
        <p:cxnSp>
          <p:nvCxnSpPr>
            <p:cNvPr id="25" name="直接连接符 157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158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159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160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161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162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4">
            <a:extLst>
              <a:ext uri="{FF2B5EF4-FFF2-40B4-BE49-F238E27FC236}">
                <a16:creationId xmlns:a16="http://schemas.microsoft.com/office/drawing/2014/main" xmlns="" id="{B3B54D5C-DF23-4320-80C7-D5FDCC31C73E}"/>
              </a:ext>
            </a:extLst>
          </p:cNvPr>
          <p:cNvGrpSpPr/>
          <p:nvPr/>
        </p:nvGrpSpPr>
        <p:grpSpPr>
          <a:xfrm rot="14154987">
            <a:off x="9742827" y="5026627"/>
            <a:ext cx="376265" cy="418620"/>
            <a:chOff x="957640" y="2513007"/>
            <a:chExt cx="376265" cy="418620"/>
          </a:xfrm>
        </p:grpSpPr>
        <p:cxnSp>
          <p:nvCxnSpPr>
            <p:cNvPr id="32" name="直接连接符 163"/>
            <p:cNvCxnSpPr/>
            <p:nvPr/>
          </p:nvCxnSpPr>
          <p:spPr>
            <a:xfrm rot="7715704" flipH="1">
              <a:off x="1054829" y="2632404"/>
              <a:ext cx="82782" cy="2771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164"/>
            <p:cNvCxnSpPr/>
            <p:nvPr/>
          </p:nvCxnSpPr>
          <p:spPr>
            <a:xfrm rot="7715704" flipH="1">
              <a:off x="1053920" y="2643236"/>
              <a:ext cx="374020" cy="14407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165"/>
            <p:cNvCxnSpPr>
              <a:stCxn id="35" idx="5"/>
            </p:cNvCxnSpPr>
            <p:nvPr/>
          </p:nvCxnSpPr>
          <p:spPr>
            <a:xfrm flipH="1">
              <a:off x="993390" y="2540090"/>
              <a:ext cx="291937" cy="778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166"/>
            <p:cNvSpPr/>
            <p:nvPr/>
          </p:nvSpPr>
          <p:spPr>
            <a:xfrm rot="7715704">
              <a:off x="1285175" y="2513007"/>
              <a:ext cx="48730" cy="487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167"/>
            <p:cNvSpPr/>
            <p:nvPr/>
          </p:nvSpPr>
          <p:spPr>
            <a:xfrm rot="7715704">
              <a:off x="1149317" y="2863708"/>
              <a:ext cx="67919" cy="679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168"/>
            <p:cNvSpPr/>
            <p:nvPr/>
          </p:nvSpPr>
          <p:spPr>
            <a:xfrm rot="7715704">
              <a:off x="982518" y="2610118"/>
              <a:ext cx="38791" cy="38791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4022652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/>
          <a:srcRect l="-179" t="2435" r="933" b="4669"/>
          <a:stretch/>
        </p:blipFill>
        <p:spPr>
          <a:xfrm>
            <a:off x="92977" y="920082"/>
            <a:ext cx="11977101" cy="484632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文字方塊 4"/>
          <p:cNvSpPr txBox="1"/>
          <p:nvPr/>
        </p:nvSpPr>
        <p:spPr>
          <a:xfrm>
            <a:off x="5061972" y="137161"/>
            <a:ext cx="2039112" cy="64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資料檢視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/>
          <a:srcRect t="20011" r="918"/>
          <a:stretch/>
        </p:blipFill>
        <p:spPr>
          <a:xfrm>
            <a:off x="4485884" y="5991542"/>
            <a:ext cx="2828840" cy="3703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內容版面配置區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57395" b="89937"/>
          <a:stretch/>
        </p:blipFill>
        <p:spPr>
          <a:xfrm>
            <a:off x="92977" y="5991542"/>
            <a:ext cx="4178808" cy="3657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9342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 rot="11174285">
            <a:off x="341331" y="451522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1174285">
            <a:off x="1907523" y="4113383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1174285">
            <a:off x="5360318" y="4419565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1174285">
            <a:off x="3051760" y="5364249"/>
            <a:ext cx="195946" cy="19594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11174285">
            <a:off x="4577617" y="5220755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11174285">
            <a:off x="3931928" y="4721384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>
            <a:stCxn id="8" idx="1"/>
            <a:endCxn id="32" idx="5"/>
          </p:cNvCxnSpPr>
          <p:nvPr/>
        </p:nvCxnSpPr>
        <p:spPr>
          <a:xfrm>
            <a:off x="472118" y="4658367"/>
            <a:ext cx="891498" cy="8862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32" idx="4"/>
            <a:endCxn id="10" idx="0"/>
          </p:cNvCxnSpPr>
          <p:nvPr/>
        </p:nvCxnSpPr>
        <p:spPr>
          <a:xfrm flipV="1">
            <a:off x="1406484" y="4338901"/>
            <a:ext cx="601844" cy="1193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 rot="11174285">
            <a:off x="1341801" y="5531810"/>
            <a:ext cx="116686" cy="116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>
            <a:stCxn id="10" idx="3"/>
          </p:cNvCxnSpPr>
          <p:nvPr/>
        </p:nvCxnSpPr>
        <p:spPr>
          <a:xfrm flipV="1">
            <a:off x="2108803" y="3722447"/>
            <a:ext cx="1203378" cy="4332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12" idx="3"/>
            <a:endCxn id="55" idx="7"/>
          </p:cNvCxnSpPr>
          <p:nvPr/>
        </p:nvCxnSpPr>
        <p:spPr>
          <a:xfrm flipV="1">
            <a:off x="3226127" y="4546667"/>
            <a:ext cx="134934" cy="8542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5" idx="2"/>
            <a:endCxn id="14" idx="6"/>
          </p:cNvCxnSpPr>
          <p:nvPr/>
        </p:nvCxnSpPr>
        <p:spPr>
          <a:xfrm>
            <a:off x="3497197" y="4506956"/>
            <a:ext cx="435207" cy="2861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11" idx="7"/>
            <a:endCxn id="14" idx="3"/>
          </p:cNvCxnSpPr>
          <p:nvPr/>
        </p:nvCxnSpPr>
        <p:spPr>
          <a:xfrm flipH="1">
            <a:off x="4075075" y="4616581"/>
            <a:ext cx="1311928" cy="1348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 rot="11174285">
            <a:off x="3344157" y="4421870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>
            <a:stCxn id="11" idx="6"/>
            <a:endCxn id="348" idx="2"/>
          </p:cNvCxnSpPr>
          <p:nvPr/>
        </p:nvCxnSpPr>
        <p:spPr>
          <a:xfrm flipH="1" flipV="1">
            <a:off x="3441636" y="3705580"/>
            <a:ext cx="1919399" cy="821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4" idx="4"/>
            <a:endCxn id="348" idx="1"/>
          </p:cNvCxnSpPr>
          <p:nvPr/>
        </p:nvCxnSpPr>
        <p:spPr>
          <a:xfrm flipH="1" flipV="1">
            <a:off x="3400382" y="3780813"/>
            <a:ext cx="620717" cy="941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1" idx="0"/>
            <a:endCxn id="13" idx="4"/>
          </p:cNvCxnSpPr>
          <p:nvPr/>
        </p:nvCxnSpPr>
        <p:spPr>
          <a:xfrm flipH="1">
            <a:off x="4703000" y="4661168"/>
            <a:ext cx="765313" cy="560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54" idx="5"/>
            <a:endCxn id="496" idx="0"/>
          </p:cNvCxnSpPr>
          <p:nvPr/>
        </p:nvCxnSpPr>
        <p:spPr>
          <a:xfrm flipH="1" flipV="1">
            <a:off x="6655379" y="3830210"/>
            <a:ext cx="219398" cy="128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32" idx="2"/>
            <a:endCxn id="12" idx="6"/>
          </p:cNvCxnSpPr>
          <p:nvPr/>
        </p:nvCxnSpPr>
        <p:spPr>
          <a:xfrm flipV="1">
            <a:off x="1458142" y="5451576"/>
            <a:ext cx="1594198" cy="1449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 rot="11174285">
            <a:off x="6847287" y="5096041"/>
            <a:ext cx="147038" cy="1470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7336297" y="563463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1174285">
            <a:off x="7731388" y="4317514"/>
            <a:ext cx="160862" cy="16086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/>
          <p:cNvCxnSpPr>
            <a:stCxn id="14" idx="7"/>
            <a:endCxn id="12" idx="3"/>
          </p:cNvCxnSpPr>
          <p:nvPr/>
        </p:nvCxnSpPr>
        <p:spPr>
          <a:xfrm flipH="1">
            <a:off x="3226127" y="4852171"/>
            <a:ext cx="723516" cy="5487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endCxn id="55" idx="5"/>
          </p:cNvCxnSpPr>
          <p:nvPr/>
        </p:nvCxnSpPr>
        <p:spPr>
          <a:xfrm>
            <a:off x="3312181" y="3722447"/>
            <a:ext cx="60673" cy="7163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60" idx="6"/>
            <a:endCxn id="496" idx="2"/>
          </p:cNvCxnSpPr>
          <p:nvPr/>
        </p:nvCxnSpPr>
        <p:spPr>
          <a:xfrm flipH="1" flipV="1">
            <a:off x="6744074" y="3758995"/>
            <a:ext cx="987790" cy="6302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60" idx="0"/>
            <a:endCxn id="57" idx="4"/>
          </p:cNvCxnSpPr>
          <p:nvPr/>
        </p:nvCxnSpPr>
        <p:spPr>
          <a:xfrm flipH="1">
            <a:off x="7442703" y="4477900"/>
            <a:ext cx="360376" cy="11573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57" idx="7"/>
            <a:endCxn id="54" idx="2"/>
          </p:cNvCxnSpPr>
          <p:nvPr/>
        </p:nvCxnSpPr>
        <p:spPr>
          <a:xfrm flipH="1" flipV="1">
            <a:off x="6993890" y="5177549"/>
            <a:ext cx="363546" cy="6131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椭圆 175"/>
          <p:cNvSpPr/>
          <p:nvPr/>
        </p:nvSpPr>
        <p:spPr>
          <a:xfrm rot="11174285">
            <a:off x="5970050" y="5680517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1" name="直接连接符 220"/>
          <p:cNvCxnSpPr>
            <a:stCxn id="11" idx="1"/>
            <a:endCxn id="176" idx="4"/>
          </p:cNvCxnSpPr>
          <p:nvPr/>
        </p:nvCxnSpPr>
        <p:spPr>
          <a:xfrm>
            <a:off x="5557334" y="4635200"/>
            <a:ext cx="501887" cy="10457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连接符 225"/>
          <p:cNvCxnSpPr>
            <a:stCxn id="11" idx="2"/>
            <a:endCxn id="54" idx="6"/>
          </p:cNvCxnSpPr>
          <p:nvPr/>
        </p:nvCxnSpPr>
        <p:spPr>
          <a:xfrm>
            <a:off x="5601921" y="4553890"/>
            <a:ext cx="1245801" cy="6076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连接符 228"/>
          <p:cNvCxnSpPr>
            <a:stCxn id="54" idx="7"/>
            <a:endCxn id="176" idx="3"/>
          </p:cNvCxnSpPr>
          <p:nvPr/>
        </p:nvCxnSpPr>
        <p:spPr>
          <a:xfrm flipH="1">
            <a:off x="6113197" y="5215589"/>
            <a:ext cx="750282" cy="49500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连接符 232"/>
          <p:cNvCxnSpPr>
            <a:stCxn id="57" idx="7"/>
            <a:endCxn id="176" idx="2"/>
          </p:cNvCxnSpPr>
          <p:nvPr/>
        </p:nvCxnSpPr>
        <p:spPr>
          <a:xfrm flipH="1" flipV="1">
            <a:off x="6130436" y="5769688"/>
            <a:ext cx="1227000" cy="210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连接符 247"/>
          <p:cNvCxnSpPr>
            <a:stCxn id="14" idx="1"/>
            <a:endCxn id="13" idx="5"/>
          </p:cNvCxnSpPr>
          <p:nvPr/>
        </p:nvCxnSpPr>
        <p:spPr>
          <a:xfrm>
            <a:off x="4062715" y="4864531"/>
            <a:ext cx="557189" cy="3811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连接符 251"/>
          <p:cNvCxnSpPr>
            <a:stCxn id="12" idx="2"/>
            <a:endCxn id="13" idx="6"/>
          </p:cNvCxnSpPr>
          <p:nvPr/>
        </p:nvCxnSpPr>
        <p:spPr>
          <a:xfrm flipV="1">
            <a:off x="3247126" y="5321560"/>
            <a:ext cx="1331161" cy="1513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连接符 254"/>
          <p:cNvCxnSpPr>
            <a:stCxn id="362" idx="4"/>
            <a:endCxn id="13" idx="0"/>
          </p:cNvCxnSpPr>
          <p:nvPr/>
        </p:nvCxnSpPr>
        <p:spPr>
          <a:xfrm flipH="1" flipV="1">
            <a:off x="4678422" y="5446273"/>
            <a:ext cx="251451" cy="606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>
            <a:stCxn id="362" idx="2"/>
            <a:endCxn id="176" idx="7"/>
          </p:cNvCxnSpPr>
          <p:nvPr/>
        </p:nvCxnSpPr>
        <p:spPr>
          <a:xfrm flipV="1">
            <a:off x="4975191" y="5811304"/>
            <a:ext cx="1012574" cy="2975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连接符 260"/>
          <p:cNvCxnSpPr>
            <a:stCxn id="13" idx="1"/>
            <a:endCxn id="176" idx="6"/>
          </p:cNvCxnSpPr>
          <p:nvPr/>
        </p:nvCxnSpPr>
        <p:spPr>
          <a:xfrm>
            <a:off x="4761518" y="5422035"/>
            <a:ext cx="1209008" cy="3301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0" idx="2"/>
            <a:endCxn id="55" idx="6"/>
          </p:cNvCxnSpPr>
          <p:nvPr/>
        </p:nvCxnSpPr>
        <p:spPr>
          <a:xfrm>
            <a:off x="2133041" y="4238766"/>
            <a:ext cx="1211570" cy="2515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8" idx="3"/>
            <a:endCxn id="10" idx="6"/>
          </p:cNvCxnSpPr>
          <p:nvPr/>
        </p:nvCxnSpPr>
        <p:spPr>
          <a:xfrm flipV="1">
            <a:off x="484478" y="4214188"/>
            <a:ext cx="1423715" cy="3311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329" idx="1"/>
            <a:endCxn id="10" idx="4"/>
          </p:cNvCxnSpPr>
          <p:nvPr/>
        </p:nvCxnSpPr>
        <p:spPr>
          <a:xfrm>
            <a:off x="1288082" y="2926737"/>
            <a:ext cx="744824" cy="11873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连接符 294"/>
          <p:cNvCxnSpPr>
            <a:stCxn id="8" idx="3"/>
            <a:endCxn id="329" idx="0"/>
          </p:cNvCxnSpPr>
          <p:nvPr/>
        </p:nvCxnSpPr>
        <p:spPr>
          <a:xfrm flipV="1">
            <a:off x="484478" y="2939241"/>
            <a:ext cx="760736" cy="1606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 334"/>
          <p:cNvCxnSpPr>
            <a:stCxn id="496" idx="6"/>
            <a:endCxn id="11" idx="4"/>
          </p:cNvCxnSpPr>
          <p:nvPr/>
        </p:nvCxnSpPr>
        <p:spPr>
          <a:xfrm flipH="1">
            <a:off x="5494643" y="3741515"/>
            <a:ext cx="1089521" cy="6787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椭圆 361"/>
          <p:cNvSpPr/>
          <p:nvPr/>
        </p:nvSpPr>
        <p:spPr>
          <a:xfrm rot="11174285">
            <a:off x="4873130" y="6052087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4" name="直接连接符 363"/>
          <p:cNvCxnSpPr>
            <a:endCxn id="13" idx="7"/>
          </p:cNvCxnSpPr>
          <p:nvPr/>
        </p:nvCxnSpPr>
        <p:spPr>
          <a:xfrm flipV="1">
            <a:off x="3897817" y="5404656"/>
            <a:ext cx="704708" cy="10064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直接连接符 377"/>
          <p:cNvCxnSpPr>
            <a:stCxn id="55" idx="6"/>
            <a:endCxn id="32" idx="2"/>
          </p:cNvCxnSpPr>
          <p:nvPr/>
        </p:nvCxnSpPr>
        <p:spPr>
          <a:xfrm flipH="1">
            <a:off x="1458142" y="4490278"/>
            <a:ext cx="1886469" cy="11062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直接连接符 620"/>
          <p:cNvCxnSpPr>
            <a:stCxn id="322" idx="0"/>
            <a:endCxn id="496" idx="3"/>
          </p:cNvCxnSpPr>
          <p:nvPr/>
        </p:nvCxnSpPr>
        <p:spPr>
          <a:xfrm>
            <a:off x="6684217" y="2362284"/>
            <a:ext cx="42618" cy="13376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椭圆 227"/>
          <p:cNvSpPr/>
          <p:nvPr/>
        </p:nvSpPr>
        <p:spPr>
          <a:xfrm rot="11174285">
            <a:off x="2990402" y="1054428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3" name="椭圆 302"/>
          <p:cNvSpPr/>
          <p:nvPr/>
        </p:nvSpPr>
        <p:spPr>
          <a:xfrm rot="11174285">
            <a:off x="4086127" y="184890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" name="椭圆 307"/>
          <p:cNvSpPr/>
          <p:nvPr/>
        </p:nvSpPr>
        <p:spPr>
          <a:xfrm rot="11174285">
            <a:off x="3724251" y="2589947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9" name="椭圆 308"/>
          <p:cNvSpPr/>
          <p:nvPr/>
        </p:nvSpPr>
        <p:spPr>
          <a:xfrm rot="11174285">
            <a:off x="5816241" y="1391960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7" name="椭圆 316"/>
          <p:cNvSpPr/>
          <p:nvPr/>
        </p:nvSpPr>
        <p:spPr>
          <a:xfrm rot="11174285">
            <a:off x="5645430" y="3042750"/>
            <a:ext cx="195946" cy="19594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9" name="椭圆 318"/>
          <p:cNvSpPr/>
          <p:nvPr/>
        </p:nvSpPr>
        <p:spPr>
          <a:xfrm rot="11174285">
            <a:off x="2207845" y="2082437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2" name="椭圆 321"/>
          <p:cNvSpPr/>
          <p:nvPr/>
        </p:nvSpPr>
        <p:spPr>
          <a:xfrm rot="11174285">
            <a:off x="6618687" y="2215681"/>
            <a:ext cx="147038" cy="1470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3" name="直接连接符 322"/>
          <p:cNvCxnSpPr>
            <a:stCxn id="329" idx="3"/>
            <a:endCxn id="319" idx="6"/>
          </p:cNvCxnSpPr>
          <p:nvPr/>
        </p:nvCxnSpPr>
        <p:spPr>
          <a:xfrm flipV="1">
            <a:off x="1297048" y="2190432"/>
            <a:ext cx="911514" cy="6542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椭圆 328"/>
          <p:cNvSpPr/>
          <p:nvPr/>
        </p:nvSpPr>
        <p:spPr>
          <a:xfrm rot="11174285">
            <a:off x="1193211" y="2822900"/>
            <a:ext cx="116686" cy="116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4" name="直接连接符 333"/>
          <p:cNvCxnSpPr>
            <a:stCxn id="10" idx="3"/>
            <a:endCxn id="319" idx="0"/>
          </p:cNvCxnSpPr>
          <p:nvPr/>
        </p:nvCxnSpPr>
        <p:spPr>
          <a:xfrm flipV="1">
            <a:off x="2108803" y="2324040"/>
            <a:ext cx="207037" cy="1831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308" idx="6"/>
            <a:endCxn id="319" idx="2"/>
          </p:cNvCxnSpPr>
          <p:nvPr/>
        </p:nvCxnSpPr>
        <p:spPr>
          <a:xfrm flipH="1" flipV="1">
            <a:off x="2449448" y="2216762"/>
            <a:ext cx="1275520" cy="4811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椭圆 347"/>
          <p:cNvSpPr/>
          <p:nvPr/>
        </p:nvSpPr>
        <p:spPr>
          <a:xfrm rot="11174285">
            <a:off x="3218091" y="3581295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9" name="直接连接符 348"/>
          <p:cNvCxnSpPr>
            <a:stCxn id="348" idx="3"/>
            <a:endCxn id="308" idx="7"/>
          </p:cNvCxnSpPr>
          <p:nvPr/>
        </p:nvCxnSpPr>
        <p:spPr>
          <a:xfrm flipV="1">
            <a:off x="3417609" y="2786963"/>
            <a:ext cx="333327" cy="8362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直接连接符 351"/>
          <p:cNvCxnSpPr>
            <a:stCxn id="319" idx="1"/>
            <a:endCxn id="348" idx="5"/>
          </p:cNvCxnSpPr>
          <p:nvPr/>
        </p:nvCxnSpPr>
        <p:spPr>
          <a:xfrm>
            <a:off x="2404861" y="2298072"/>
            <a:ext cx="855148" cy="13079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直接连接符 357"/>
          <p:cNvCxnSpPr>
            <a:stCxn id="303" idx="2"/>
            <a:endCxn id="309" idx="6"/>
          </p:cNvCxnSpPr>
          <p:nvPr/>
        </p:nvCxnSpPr>
        <p:spPr>
          <a:xfrm flipV="1">
            <a:off x="4311645" y="1492765"/>
            <a:ext cx="1505266" cy="4815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直接连接符 461"/>
          <p:cNvCxnSpPr>
            <a:stCxn id="303" idx="7"/>
            <a:endCxn id="308" idx="4"/>
          </p:cNvCxnSpPr>
          <p:nvPr/>
        </p:nvCxnSpPr>
        <p:spPr>
          <a:xfrm flipH="1">
            <a:off x="3858576" y="2032807"/>
            <a:ext cx="252459" cy="5578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接连接符 462"/>
          <p:cNvCxnSpPr>
            <a:stCxn id="11" idx="4"/>
            <a:endCxn id="317" idx="1"/>
          </p:cNvCxnSpPr>
          <p:nvPr/>
        </p:nvCxnSpPr>
        <p:spPr>
          <a:xfrm flipV="1">
            <a:off x="5494643" y="3217117"/>
            <a:ext cx="310099" cy="12031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直接连接符 463"/>
          <p:cNvCxnSpPr>
            <a:stCxn id="348" idx="2"/>
            <a:endCxn id="317" idx="7"/>
          </p:cNvCxnSpPr>
          <p:nvPr/>
        </p:nvCxnSpPr>
        <p:spPr>
          <a:xfrm flipV="1">
            <a:off x="3441636" y="3202062"/>
            <a:ext cx="2225373" cy="503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直接连接符 464"/>
          <p:cNvCxnSpPr>
            <a:stCxn id="308" idx="2"/>
            <a:endCxn id="317" idx="5"/>
          </p:cNvCxnSpPr>
          <p:nvPr/>
        </p:nvCxnSpPr>
        <p:spPr>
          <a:xfrm>
            <a:off x="3965854" y="2724272"/>
            <a:ext cx="1716210" cy="3400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接连接符 465"/>
          <p:cNvCxnSpPr>
            <a:stCxn id="317" idx="4"/>
            <a:endCxn id="322" idx="7"/>
          </p:cNvCxnSpPr>
          <p:nvPr/>
        </p:nvCxnSpPr>
        <p:spPr>
          <a:xfrm flipV="1">
            <a:off x="5754049" y="2335229"/>
            <a:ext cx="880830" cy="70810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直接连接符 474"/>
          <p:cNvCxnSpPr>
            <a:stCxn id="309" idx="0"/>
            <a:endCxn id="317" idx="4"/>
          </p:cNvCxnSpPr>
          <p:nvPr/>
        </p:nvCxnSpPr>
        <p:spPr>
          <a:xfrm flipH="1">
            <a:off x="5754049" y="1617478"/>
            <a:ext cx="162997" cy="14258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直接连接符 477"/>
          <p:cNvCxnSpPr>
            <a:stCxn id="303" idx="1"/>
            <a:endCxn id="317" idx="5"/>
          </p:cNvCxnSpPr>
          <p:nvPr/>
        </p:nvCxnSpPr>
        <p:spPr>
          <a:xfrm>
            <a:off x="4270028" y="2050186"/>
            <a:ext cx="1412036" cy="10141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直接连接符 481"/>
          <p:cNvCxnSpPr>
            <a:stCxn id="303" idx="5"/>
            <a:endCxn id="319" idx="3"/>
          </p:cNvCxnSpPr>
          <p:nvPr/>
        </p:nvCxnSpPr>
        <p:spPr>
          <a:xfrm flipH="1">
            <a:off x="2423480" y="1873814"/>
            <a:ext cx="1704934" cy="2539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直接连接符 484"/>
          <p:cNvCxnSpPr>
            <a:stCxn id="322" idx="5"/>
            <a:endCxn id="309" idx="2"/>
          </p:cNvCxnSpPr>
          <p:nvPr/>
        </p:nvCxnSpPr>
        <p:spPr>
          <a:xfrm flipH="1" flipV="1">
            <a:off x="6041759" y="1517343"/>
            <a:ext cx="604418" cy="7145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椭圆 495"/>
          <p:cNvSpPr/>
          <p:nvPr/>
        </p:nvSpPr>
        <p:spPr>
          <a:xfrm rot="11174285">
            <a:off x="6583688" y="3669824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7" name="直接连接符 516"/>
          <p:cNvCxnSpPr>
            <a:stCxn id="319" idx="5"/>
            <a:endCxn id="228" idx="7"/>
          </p:cNvCxnSpPr>
          <p:nvPr/>
        </p:nvCxnSpPr>
        <p:spPr>
          <a:xfrm flipV="1">
            <a:off x="2253149" y="1236719"/>
            <a:ext cx="761944" cy="87240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接连接符 519"/>
          <p:cNvCxnSpPr>
            <a:stCxn id="303" idx="4"/>
            <a:endCxn id="228" idx="1"/>
          </p:cNvCxnSpPr>
          <p:nvPr/>
        </p:nvCxnSpPr>
        <p:spPr>
          <a:xfrm flipH="1" flipV="1">
            <a:off x="3172693" y="1253946"/>
            <a:ext cx="1038817" cy="5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13" y="950699"/>
            <a:ext cx="11449859" cy="53669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9" name="文本框 148"/>
          <p:cNvSpPr txBox="1"/>
          <p:nvPr/>
        </p:nvSpPr>
        <p:spPr>
          <a:xfrm>
            <a:off x="334073" y="310861"/>
            <a:ext cx="3002199" cy="646331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變數的意義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77" name="圖片 76" descr="1623138102094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5796" y="1965180"/>
            <a:ext cx="3241963" cy="3873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398643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艺术系列&#10;&#10;已生成高可信度的说明">
            <a:extLst>
              <a:ext uri="{FF2B5EF4-FFF2-40B4-BE49-F238E27FC236}">
                <a16:creationId xmlns:a16="http://schemas.microsoft.com/office/drawing/2014/main" xmlns="" id="{89D524ED-F1C6-411C-BF82-1FE0C3CEC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4034103">
            <a:off x="4001896" y="1639463"/>
            <a:ext cx="4011447" cy="4011447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xmlns="" id="{6BCFDEB3-66BB-40C4-8D11-4501056B03A6}"/>
              </a:ext>
            </a:extLst>
          </p:cNvPr>
          <p:cNvSpPr/>
          <p:nvPr/>
        </p:nvSpPr>
        <p:spPr>
          <a:xfrm>
            <a:off x="3048000" y="1258273"/>
            <a:ext cx="6096000" cy="4933950"/>
          </a:xfrm>
          <a:prstGeom prst="roundRect">
            <a:avLst>
              <a:gd name="adj" fmla="val 4184"/>
            </a:avLst>
          </a:prstGeom>
          <a:solidFill>
            <a:schemeClr val="bg1">
              <a:lumMod val="85000"/>
              <a:alpha val="89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F78FF481-D5DD-4D63-B7A7-27E254D01BB4}"/>
              </a:ext>
            </a:extLst>
          </p:cNvPr>
          <p:cNvSpPr txBox="1"/>
          <p:nvPr/>
        </p:nvSpPr>
        <p:spPr>
          <a:xfrm>
            <a:off x="5429250" y="1524000"/>
            <a:ext cx="1333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>
                <a:latin typeface="Calibri" panose="020F0502020204030204" pitchFamily="34" charset="0"/>
                <a:cs typeface="Calibri" panose="020F0502020204030204" pitchFamily="34" charset="0"/>
              </a:rPr>
              <a:t>02</a:t>
            </a:r>
            <a:endParaRPr lang="zh-CN" altLang="en-US" sz="8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A4B6A67-80A8-491C-9B75-F838BAA24AB8}"/>
              </a:ext>
            </a:extLst>
          </p:cNvPr>
          <p:cNvSpPr txBox="1"/>
          <p:nvPr/>
        </p:nvSpPr>
        <p:spPr>
          <a:xfrm>
            <a:off x="3417026" y="2847439"/>
            <a:ext cx="5357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資料型態</a:t>
            </a:r>
            <a:endParaRPr lang="en-US" altLang="zh-TW" sz="40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dist"/>
            <a:r>
              <a:rPr lang="en-US" altLang="zh-TW" sz="4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</a:p>
          <a:p>
            <a:pPr algn="dist"/>
            <a:r>
              <a:rPr lang="zh-TW" altLang="en-US" sz="4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</a:t>
            </a:r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清理</a:t>
            </a:r>
            <a:endParaRPr lang="zh-CN" altLang="en-US" sz="4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4000AD3B-46B8-4302-97C7-6AB34A88DFA6}"/>
              </a:ext>
            </a:extLst>
          </p:cNvPr>
          <p:cNvCxnSpPr/>
          <p:nvPr/>
        </p:nvCxnSpPr>
        <p:spPr>
          <a:xfrm>
            <a:off x="5758434" y="5015484"/>
            <a:ext cx="8763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0A179309-4274-4AFB-96A6-CDF4D9704354}"/>
              </a:ext>
            </a:extLst>
          </p:cNvPr>
          <p:cNvGrpSpPr/>
          <p:nvPr/>
        </p:nvGrpSpPr>
        <p:grpSpPr>
          <a:xfrm rot="15532708">
            <a:off x="681462" y="1074710"/>
            <a:ext cx="694476" cy="565057"/>
            <a:chOff x="189132" y="3432549"/>
            <a:chExt cx="990433" cy="805861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3E1E71E1-150B-4EBB-ACA2-3809BDB92488}"/>
                </a:ext>
              </a:extLst>
            </p:cNvPr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xmlns="" id="{3644F1BB-7050-437B-A0D9-2C5C16232620}"/>
                </a:ext>
              </a:extLst>
            </p:cNvPr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xmlns="" id="{A58349CB-A746-42FE-B196-071D1F66F4A6}"/>
                </a:ext>
              </a:extLst>
            </p:cNvPr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xmlns="" id="{1EA2E525-99FB-4DC3-85D4-E58FF0F0D4CB}"/>
                </a:ext>
              </a:extLst>
            </p:cNvPr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3DA1CB48-5631-4E05-8CE8-88FAC410BB1B}"/>
                </a:ext>
              </a:extLst>
            </p:cNvPr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292A36A2-19F3-40B6-80DB-E53E8B94E159}"/>
                </a:ext>
              </a:extLst>
            </p:cNvPr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54F5DAC7-1D40-43F9-9CFA-72281B05A6C2}"/>
              </a:ext>
            </a:extLst>
          </p:cNvPr>
          <p:cNvGrpSpPr/>
          <p:nvPr/>
        </p:nvGrpSpPr>
        <p:grpSpPr>
          <a:xfrm rot="10245300">
            <a:off x="10476938" y="5647410"/>
            <a:ext cx="694476" cy="565057"/>
            <a:chOff x="189132" y="3432549"/>
            <a:chExt cx="990433" cy="805861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xmlns="" id="{33C9463E-892C-4B04-92A8-B5F992BCAF1B}"/>
                </a:ext>
              </a:extLst>
            </p:cNvPr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="" id="{DF8A5D8A-C7AA-4520-9F05-4E3EAB9A8BB5}"/>
                </a:ext>
              </a:extLst>
            </p:cNvPr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9997A725-A58B-4628-A8C3-E026E0A2203D}"/>
                </a:ext>
              </a:extLst>
            </p:cNvPr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E4229617-E9A0-435F-BCAF-7E25DFAF9586}"/>
                </a:ext>
              </a:extLst>
            </p:cNvPr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A93BFD55-5477-402D-8578-F79D81368B6D}"/>
                </a:ext>
              </a:extLst>
            </p:cNvPr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C5B85F38-CF17-4884-9D3E-DDDB8A7614DB}"/>
                </a:ext>
              </a:extLst>
            </p:cNvPr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="" id="{431F0BD9-69CB-4CCC-B8E7-0B7E6E6DEAEA}"/>
              </a:ext>
            </a:extLst>
          </p:cNvPr>
          <p:cNvGrpSpPr/>
          <p:nvPr/>
        </p:nvGrpSpPr>
        <p:grpSpPr>
          <a:xfrm rot="10245300">
            <a:off x="10169401" y="1627033"/>
            <a:ext cx="356950" cy="290431"/>
            <a:chOff x="189132" y="3432549"/>
            <a:chExt cx="990433" cy="805861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2936E32B-E9DC-4E8A-B75F-1EED6707F551}"/>
                </a:ext>
              </a:extLst>
            </p:cNvPr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xmlns="" id="{5BD51EE2-2913-4585-A666-E12E7B7BCDD3}"/>
                </a:ext>
              </a:extLst>
            </p:cNvPr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26C1BA9E-834D-4534-8020-5E0F4B8ED7C2}"/>
                </a:ext>
              </a:extLst>
            </p:cNvPr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9FFC6E8B-50CB-438D-8A6D-D449E71BB9CA}"/>
                </a:ext>
              </a:extLst>
            </p:cNvPr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D4744B69-2504-4E39-B7BE-7ED83650C6CE}"/>
                </a:ext>
              </a:extLst>
            </p:cNvPr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FC9A2361-C803-4CB7-93E4-70AD38516113}"/>
                </a:ext>
              </a:extLst>
            </p:cNvPr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0966152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" t="9623" r="47763" b="80125"/>
          <a:stretch/>
        </p:blipFill>
        <p:spPr>
          <a:xfrm>
            <a:off x="481607" y="1874520"/>
            <a:ext cx="5123665" cy="372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07" y="2745770"/>
            <a:ext cx="11284342" cy="321611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標題 3"/>
          <p:cNvSpPr>
            <a:spLocks noGrp="1"/>
          </p:cNvSpPr>
          <p:nvPr>
            <p:ph type="title"/>
          </p:nvPr>
        </p:nvSpPr>
        <p:spPr>
          <a:xfrm>
            <a:off x="5040785" y="379192"/>
            <a:ext cx="2165985" cy="649224"/>
          </a:xfrm>
        </p:spPr>
        <p:txBody>
          <a:bodyPr>
            <a:normAutofit/>
          </a:bodyPr>
          <a:lstStyle/>
          <a:p>
            <a:r>
              <a:rPr lang="zh-TW" altLang="en-US" sz="3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資料型態</a:t>
            </a:r>
            <a:endParaRPr lang="zh-TW" alt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3410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FOLDER" val="C:\Users\Administrator\Desktop\点与线\"/>
  <p:tag name="ISPRING_PRESENTATION_PATH" val="C:\Users\Administrator\Desktop\点与线.pptx"/>
  <p:tag name="ISPRING_PROJECT_FOLDER_UPDATED" val="1"/>
  <p:tag name="ISPRING_UUID" val="{9E835B18-4CBE-4158-BA05-AC18079C87BA}"/>
  <p:tag name="ISPRING_SCREEN_RECS_UPDATED" val="C:\Users\Administrator\Desktop\点与线\"/>
  <p:tag name="ISPRING_PRESENTATION_TITLE" val="点与线"/>
  <p:tag name="ISPRING_ULTRA_SCORM_COURSE_ID" val="EB056CF6-F6FB-419C-8F15-BF4BD319FD02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OUTPUT_FOLDER" val="C:\Users\Administrator\Desktop\变色龙文件\点与线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DJVexIH9LMokMwAAAgWgAAFwAAAHVuaXZlcnNhbC91bml2ZXJzYWwucG5n7Xx7VFNX/q/Wju20KO10HIQCqS+sL56likDSDi1URVERoxKIFJQqkgghQAhJ2rEFLWBExAR5ZFrfBJIiQkggiS2VAAHiK0TNy0pCkGOCJCYh73uCtlpnutb93Tu/de+61z9YIfuc/f189/f9PftkH9m8KW7OGz5vzJgxY866zz7ZOmPGnwJmzJj1+euzwZHiDV5vgh8zMVvj/j6DMeT7APzyaubHGz+eMaOF/KY97U/g9z8f/GwnZsaMud3uv5kC9IWMGTN2tq375ONthalaeTZZm4lTElITUz9K/Whxw+Wt+5MIWy07kyLIu8peDV+15B+fZdd9sm1fXeyXX8fX/vVswF/e/jYZ/v2ft316pm3h1l3vbvvTq2d3n7orY19jM5Q/JBjMSoGvYOBUjbpNUsy7EYffKx88dQe/6TKp6Q5RcvUcxDUl8EJ3TfZc9SRNdW9QupzmmSCLM+Zeyu85cPSOP4sbET/aPz7kHptRsOBd1Xgu1X6dTNymeMs9ci9wT1mXb4BL6bKR1HOmb9LFfNhXYHkbNX2ZemkdD3gNNvUxbon7+xVCb4CFMe4W3YwvbRnUqI8tCRdcfTT7OpyfRjQBA4cfvTU/IOFY2niaweYJfo16tSA0njgWAykqSyBZb5ZUJ6/pCTaeJ1nPow2DaGJrlzaio09jtohITr0J6dRThMCENIToMhCsRxKKv+8KpCCx8sVkvATJiqJoLZewYwaEfv7ErYkwN/E8kLhzQGQfuBrkuBHEjfib/acg+09XqxKguIucaG66R6LrIc3RKpwZMQtBdEwJYETcnQ1B3G0KZ/0jUAiPh2JPF6MkuCYm0UinsKLNaaHK1hZIloEYCHuMX23mAhqeXwBJpyHq9OxmMzoyXiEwuC2AoRkq6XMgdWEH7XaRy64ea+PW3WkBhx6d3BKafs90qeAGVvAz0KFLV3/ovY8OHFXv6M7gwczdqQrkiNKkBzgT36ErjouxpcHxr4BijdQoSvp6H7XEfu1xAmZrheFx0t6pFhQF0Ds5qMiTxapFEJxB37siTILFkWw5EvoFff7sck/io0MUVp9gcE9W3k5Ks83fKtMJI8PjRx2IBpZkxTKSpoCo0V/yGGSvRAexifLVkmbpqKRLfzCFwrxjIgJJNeyEkmvG/YNarNTWpLkTPeRkj+qbtSMqLczeDSs25OgnXWaXU4m22XOlssxolG96R/RwcM1Es2MGm4dup2jw+x0WkbnP6i/EDGj1BJ5/EJ+haVAyZUQHVN0O5HxOCEoiVwlXsOXWqWRcdb7xdo48LMM2Hxcopi1yG5hOJiTnxjmP07Z8XvGxt7k9Zjj/8gA267MdsPWnWt4zD0qBfDYq8n2GVK3dAYlEZ17ZwRocUaVrHEZf/eTwDFwvJpnF9RT4BBjQy0azWjOakmmAz4PQ5WpOsc57LPSe2mo/BYBSi+SPclxWpAtQ23CRZiXvlRBJs2AnZBFFzYmiIVioTn8YGqnJGcaksO7chW5XDGlOaWptmQcGBENY9mD+rX4sW2vtwqRAFRwn1DeLOiC4TSSPSuw4kdri7NuDi1R6AkSLj4YHcLrqF2CilcYOy1o1EWiR2ICcYXM60bNRwF4P6qaFpZTiyo23LVO4hw88+tKbDO+ZRlaCojho1uVRB5CjBoqzl35ieHNbT7nHDCEnmyF679jbuyv+tKHnaxkKv1MhGqthSdIZQK4t/CPV5LB2oVkK267Dj2E6E0AxmEPtzfC1e4ulR7/21uUSShqWpA/5aHNdHjGAubjPyC7G86N0Vs8BVchwtmSkyWzIR5HqBXegkn5TSztaUBbEmxq9TRVKMP1SacgHw+9xuA8ZfhjqgFlb9M3nxEGaA8GDqIe/nM9GByajNfgv5IETmhCDo9XRemziKoLnv2g4Ykv0UJK+y9SdEZh8WnX87Q/IBFDlFbVsh1MU7F4nTKeOY4d9dADp11ZS6vE6ng2ddc0nbPiHypzdkR8E4khytCuHxRJlt5vlfL6vVWYiYyhHw+NRAjbX8UVHDx/RXr0lSJJ5baCQKkg5lBYoytY3djscoX/XwmJVTilLApoiSr8GLxXcJenYJJUWZCvLZjoubBdNQn3BtfyTxYMbsngN7GLQeGnG8kIAv1gZg4uUNE/UG6mVZsMaKdwnTtcZ62yWnSuqo6ugtokRRLurqFm6SgroiQyR1NIB8HCBOB17pQgLy3/FHVsBhbOiz/4nEnfrsvQ4VKvfY72JI7JiU9pT183zfkVCWEhmB0pJMu3rLZDgUMZDZEQ1EAb11cuGsye6l82tAuZVSaWqrOMfhzLzEORqod5WLxBJvVdICtkqKFsX0K3aCMlE23bYRI7GtFAy37V6ieHbPseeAi21W1UUqXzNe0RPDER2y03ibyqZBSg+iqVIHR6J5cGHJWyrU0irQiBBxZiUkkqBwuXU2Pv2SKJj9FHDmEFDf7bezjLPcgf/Ye6cKssGkBBzbf9Yi9/r7TGfzv5S+0VLanabf3rFXG+PXKmxRT8/68wOSQpozSG5BBAHGTOwQJTNJUE25VAH3qu2NTGRPb1doaExKbO7ECxncy9WKgtgibS5tQgK0uDElvQZ+4Ux/uByLCjlUToY+l5nOz00uIy6FBY3SOAfYNBEk4Yk9xqEkuAaoF35Luiyg5JollAKcG7DdEV1xRtZSpIlfEIDpIBrakzLdd0GHFGCKKI/3tHAIHc2jBTxLDKJYSe5Zeg1d5ghyvqCa1p2V7ySbBESe4501QMS8rqe/IdCrPfMYax0weLTm2cfwsp95g87hrFsEujlUDKfm51xbQe5SsrUFIPeFSSYf07ftnMRcgnN7Jz3LaCED/zAiu3GpihSJVetd2NLurC4Ep4xh05ucUQnHxrxiUK7jVBU4GJrnIBlVK9NVzvKK4GRTRBNoO+ImWSLrp1o6eLHshE83mt6k9VAm2gzRtdrKMDwo44DkNXduxXIbpTZwSLV0bcpJTni9LiCkgM0tD9eHsBSQmc/iRkZVBXKL516P8/icK/U/5Vu1Z9D46MPEF1gHfBl6ZVg3D88Ej1rlSS3GBYExze8132re9QMAb8Wvu5RNZ3Vr3sHuIuGL0+HubPRjBlxmdRX3Z9Hh4L/7P70rU/7i/tzzdruxe7Pg3kTVgPMZXhzug5ID/2fnVWybrqoGPuvwc7n2vVCLybPOn4VYPKJC9ZFvJkboDpwYagcmM6eM5qDiJNlXjD7L56QwbePP76Z+6Gq/MLQ0SPTs79wiJEO8ek///24InXo8PhD6nw36JcnF29MyhT8PA10efG+xrWRAdPc/XPJukTxnZCQacKr1p1q/I3OuhvbsPnx06x/tOH4ucbW9M+n2d11/IOker93ptd47fiZiy8h/mMQZwWnJal47X2LhsYvFOEVmAdHljZ0FJo7lYSt+rphgxAziBnGbfuN6I0HlK8mLp5vWC64knhSc6AuivwMfK2jATdakzuF91WxgUnmM4ybE38lHbBx9DLPB994pRY+Prnpu2ecbeLvf4Svk10uP14qSzDDn63rvJI4hpfJzoSvVzwmcpTP47QvUm53CiVB3Mc3TidzMVx9/wqK6GzR0Rx5+2nVRt152/Pg6Mjh7PpdYkw5cBmyhImH+Z1/Htyxm1Xnvnhx/4muIUde1/MwjdcDNzWPR8RKkk5njOU9E/+Dx/TYzjVtjZr5cHHF8e9uXnwOjemjvX+rsSF928Y/mmNjhK0v2fQ7JvZfLkukFx1t0XL+aBK9tvwPgM7UHv2DK76hf4DD+rf3j2T/W+jCd9fW/xuhKP4rpNOjDANhavU79Zue2XM9UfyF1/ntRt9FfqGbxv9g0Uer/i14T3tt+R9c4QF/MCdWjO1Z928ZGGk8l7P1fOJzlocMv3v1YlK0YGz8D6akjzf+wZSOTeI1F38nAzTs9ioRzGU/ndxl4D766U01aIntkKXYtc88Ms+aLeAIrm+8+yLvoKGPjJ1rfgFLmZgQbWxvmcip1BA/836BUrRZhlGPmdf0YiQjyOcnZTG5+ZOqqoST3cplQszQ7y+T47ynwJrFTJl1b1k/Jnx9Q8L/y/Hzgc7as5qXM3kD7FQHY8baJKmddoQhS8yBppjzn9cAp7MBr2OXFfBtcrQBlF1qFxhqyCjsLnWE8lPvv9IK7x8p09BIzutL0KsgmugJsFeRWk4hwqGjegTz5nNhtjNrTpU09PaeY8IvCr6Vq1+fGggTIaKMtxLJCnyWdyay8JdvhKxOeLxPQELrs4XpGPup8TTHw8ygIBE9wDCi8B7L3Ynip0ZQwRrvuLQ59L4aCnAcF1jcQOYOWSrfPyuFRu7st+FSgQ8v4v0tayy+w1hbboo/Gk87IZDNbbUJ5NBR665mPVuF2SVh5mDaHLLPCdFY1nMWVLBnPlgvlu9jR53eqRIfqoRv3Xs4+ZCiVQTFW+YD1vDg0aTDEySXLYiZzOQhJHsuC23sQLNIytYuJ7+L65IFgHRzo5X2U1+hi/wtt3EwPgrW0x4lkRUkp66rESDU6U0zQ0R75JmEAQS/X7BTosnJlVtzJqOYRl+Mw2o34MZQ9OdU1b+mvYTXXL4HiKsL61V/KIV77B1LljCHb58E+7O55xANArA5fKgdowgGtZJHrAbRctagIFltFT+OyiX0/Mgo/4Et2h8t0Go6CUTpdx/syUOI9hGa2yWaSQwtSufErMMxbMI82/NKD/12z2fC4PZqoeSHjp72bADKlh//Kphy1n4qJJDpPxDMIjV55Elto+2WcLU1/JVzYPuzOpsmxDYIimT0XTGqIvHnDROmkbPGuuHDHHTKSXI12G0tpQEckrG4kclEPed4BRKfG5zGX1ZOaKoPS2cGho43D1+hSEfnHcHVGXfYbJ8yNrCJ3Ppcef77MijlAQ6RSY2XQuRDhHZa3C7RvmgXAbhU3GT8dpBbfqqkb+SZg9yQV1ce8LkKUh6REruE5KC42R2OqZMfBzIbEMw1Mic1r58cw4SvHLUCc6vkhs8kfgGGFgloZADPWKcf73cYkLTEfswd547CfoLeV5/VI3KQT8LN17XP62Yt2E872mHOOiRrJIWRzPwo3jI5Hv7W3pUDNnZKfzBFyjSDLXAu3xFcswAzhwiPJufJ00KbITOV0AmxKSRsZSyUqCKyoWpHFE07Rf04P9oVFctAkqu3YGxt1+W/W86Wg5HWpD0P6aiqkFWHEBkHpLzcEHMffYbEKP1l1UhKDwebgmKVXD1BbiPAyJ1+b4ZZ1R8CSZVyQ6+jfaJAPanvsMEx57SYuzCXQxLMSk7fo+LIMqvJVZoaQM+Gx1x4Xi0vS8OXEC9ADIOtkfOLomNnWJSw73+jb9QLg5D2sThY0Qcff3YjQXjn2LOLux+fDSI8uI9X2hSnl/39eGCg6Ou6OeKaHL//tS7tv9zmMdRCpFN/tYBnqC+TIEmO44q776K7JkclAcjzrkmYM86C7ToiIugwXnyXjU+a/M6TMHZfQtRKAhuI1get1SJ0n6ZOxLWeOgidBrryfkwtSmHmuxxlFCSRbT+1CQp2hJRZiphJhZln1mdtJmSv8XwqFzGTaLw+cC5mbUbdwIrF9Bbdgn76UjrzbTLsiWj7fzgnrYYYnPe9+DuIBDPRxiJ1+o75X0ogjCeqJd8Kap/GGFQ/uRuOVDaDjcN3vqP+HPuOAqPx/uTeX2M1DxRyNXJELXPNWs2atBtEFGSYP/LXtLvClZppDD9qh1+gf3yU1kvugCNXP7sKGCXIIH7P5DXXCplk8pug4u/sdycLnzTbq+TZcMcasw1cWW75yHn7GjPuiRU1x9h+LR5S+qVSsHtqEwqROHV1HMV+xqG2YKNjl7CQkExXSHuzlGmaYDI4KWdthSlK6zBLYQqHPoYVGQC+E6DA7tuFfLtQwomCTv3omZrqxZYnSZJyCf6tHNQd4oBjRO3QCjov2t+tszH9yEFPxMbZh0uSvpMQlTOpA6uSVQ0E05041lTfPYpQYWgwR3FUS7VBIqZUcFuopYGli5BlAJJANoZt3q+yUrCd682THEXhSAWLUBF2NylGljGng+aya4RCFrmWhSQYxeB/6hFmyCTZNUWGpOyiAIY1KUD63q/tdyU809gNmgnPN+PR0PMxKuV9GclRGOX9xDk29r9fcz2wO6Okc8+c6qzXu3TBNVKmoFDftzSIiR+tyVR0rWTuGmCyo/ipSQyyuAgmWsHkIECOjJPteoSnVg1alFAyxZ0goCN+2tjOXCM/esyWFsosRxBGw2hs3/npc0qzbg9oJVggRA9wVkri+nvZgcpdzG8Ri8Y4UZBFhAm8slO8YqkBnYPi50fxnng2wNmzGDFLlQmz3YmjOM900YRhgefAjCcdpi81H9od+xOiAclcLhHs50Kk8NxUbGcnyjYi88bQZ+rWtndnxPY41FlUxKyM2D5sbe9H1O+CtYKfyo8s46OCkN0Z0B6TvllbyOZG0dA6luttfW0v/yqblx+l+BW8Gb6BMZmjLLqaXnIx0TtAgtnlSlUlsYQCWedGKUTjvFYK3Tb3oKRldq9x/Gdj+g1pWq5tf9949bdAdTnNrlqqzLV8EL/34YA0OevgALmE+SOGeylUohytPp6MW6I1id4nL31qFqis95pir172+9tpjjaJct42P0CyIkIi6BzPr5aeBJF+8uJtnouWtM3u9Tju/cqi0/fyqeVJxvnwOcduBu+sJneiKJV6qLOirxdzwdmkL3xq6oBpzdyqBw6w3FNLs840oVgNhuFsIRmjHBV0pEd+NDqPvAzGIJSnXcJfVTlNuKTR/DMDe2xS+bZY+bhoBdnzN+ZuS12v7dmqQLqcGYqhHyishDQqwvXhqLVFR0cVSNz7RrypNqStLTevk6GdUWOWTLGIlyMpmnkn6PvfQpAn3VtJqygJ3SqTuBLP3qhjkQbKz+1zId+GffJ7qHVZMiEpAp+sACvxH3MqiFnzNwD54t5CUF27yCFyHUPqWbC6DRIg+aJjF4VJigvt3lPSj3XZd2B3wV7hBZKlHlWWru1SQQpzfIBG12o9K7cUuDKrBWVPwpH8THkSUF0J9l+31FSwCicGKo8ey/qivItL4Fu3PNhHbVJB93H5d/m0YUMTCr6TTKhF2fp/dAR7A0lH9qU05By07e+XoW34LY5O8s1gXBJgkgs6te91FuswtBWuAX3h0wdutSchYsXR8qyfpa7Cgrvkb71fo28JjbY9bKWQW/06tjrfHGR3HbedMTr3u4j9Ai6oZuNt1jLmtqbZLGCXq0FlUuYPvM4uueLgWzr8ViXGdo8rvykvr8aVO75wOyazSarBNcH3M0K3K8Tve0Ocj0qFsNYo/6f50CxNmYv1HHQHP71oJfm1p0WYI9/LtYBaupJJbXbKcq2/3qx0wqK6jWplV9PvRvlWuKvRV07lmrkTq1zPXUE6T4eIx3qMxeOJtOWuh7l3n14QPJgFmfooghNiGJH9atg3cqwDmdDEoyiEyIv36Bu9KOi88GmjUpcKxqvcgyNFDSSn5fkLXU4LzKVRj/U8jIFYN1s0lJt7njbUqdPB7noFMAkieP2a4wlgYreqYbBHYC6naHqwv5YUKWL3jm+Z+9mn+lkNMW6l8610/X9D5ZEyvcs8na7hYCy+T3KKXH+uqylGa/BRSiDlN2rNDJeR75RcdbelZW7VkQMr8zap8ZHKEUvqxDMgrHpe0vEh/gM89zemxHuoJ/xjp/+/N8bxqLrR3TvNuW8KJW1r0fwnwfw0EBq/3nPRtHgO5qWUrHuQljHN4VGGMHhZPREGpqvA1KIHZ8umNzFvnoc5HpSBlc4GMiok8+mNAKOkj0nQZqGLlgoFosOL6je4NC47rYxcrFrkJYLaDjxAugCSY+wk4VdmUGHxe2fYb8IcN4U5i7vXzT5uPwXP576z50ofpo95I+LEREsxUi0yamAuC6tcZ8E0wDeOcryQxZPXz8J/Q/2wOwOMcIukoQ0Z7+OWpkZYqpnF6tz51UNnjY488aMOv8DzExG/LozlHWCYkKnnVdlyLSYlT7j7+FdLTK6A1FRjG6NM23EcyLVhXdiUHmr59zaB0Ga57U7h/YIqf5b7qYCwhWBb30ewhBHr4Rt9ngqOo10REHZYJaGXVHlQvOHDm6nSzDUItTi1EhjOhuNk5au894au2Xth4PUqM8ZS1NW1NVT9Ia7JOKknfkbOshgI9bBuCftJvbeGwwCj0T4bOl73Wr9HCRtlQ0NHTYCAb9gvcJD/kbkNwcwdmKKaJQ7DbcuarMPxuHJj4yCCpdgEVGfcGDk1TaSwCSvPp8YDcfSwhaPzyoB5lVJ4UKB3Qvus9T3dWqP3juHgGhuatC0SrbnUWE5hT5jEVFwXHRUUPVctQjsRBbB+rtPzS+37yD2/yvhaWuhppan6GN2YPrwsvc9aCTRrVywM61JdKl8BxHUnllAd71VJkeE8ldP7Y9aeGfU9Pg9OCM09Vmhjv1ngE8Q6XVz96wJjSvs8Fnj/xbxn8c5F/U4BI+z7jC/6/rlzzhE2insqdGSPjr9Kov6QHrUpMJncCUHrfVkQZJFvcveItZXX/1bNxHcIsGoyWX8zorl+AWGv7F0zQIZnflJu/FZg/LbXbqvMWnlEC4a9USeQlGoJN6d0j+SfAZVCzhpAnFYVdTm+YPujI2+p2NvJbC4SRZPGM6FVR5Oc8aP4fXOO1aPqPph2uzgJdiy4ZjK9okq6JcP1Rp/2n5f8ZiTq+AzhR9SWXO4bYSy503Z8X0UJAMU9DP9JpQ0/fC6KHL6LoafahPpCqaZOcJtMubHsBOy8pZWtEuXy4tqVh3LEa/Y9k+zWG/tOwM0oQZ92RSXrOW8kk7LquvafiP/f8tzo8idl/HWsd8DZ0spfdTAdazqVDt1p8+L6dIu/yFz07DE8HahYreiYGl3Nx1n2L78Xpf59KPq/v2u7BXYm3DKSDe3SXuVPebnu36fZq0i57o7Fq3BAjY9Q3rQohsxT255bcjLo6FdvJsAIk7cSE2ZmLn8xrhIepkNWlHrc61LhufRnsVUtPv4o+PdDSXPmX8GNPzc1aeRPBxs4z8V8ceHbJC3TET6EMNqGcMDvbv00o8NqYvEHa6yqpbCdTh5G8cLMkj7DXmox9eXoy9GXo//p0fzaNH06xHb77DiH6zIpnVJp19T9MnQqi+9QrSYZVguFzONko7sYpKCRxkmU3rIyAeZ4XEvu5Lpg9lLXoxtOfeL1Z2FpvLGnLDi+gQXmvITi++9QSCio8WJCtWTibPmR5KxrnQ9651/k2Jd7L5II2OMjagxbp2k9MNHqt4gFmTgm4KKfLwD3d73ercJFZlDtQS41H2FXI51qNVPiJ+PA0qVpQcyV9nqlpV64Bc31yZmDx8FYwuytxhZMLYIG6NcAesfmjkCRYEAtJbcyhHvYqGgK1nLcNpojSUcTwOjHmZJpoAW4WscICs0idKX/PoB9Oj9AJF3QrSo6O0I8CJzRvueV9XCDJZyy51pZOcHbyLPJJ1KJ5fb38xVDeyxTy1hKYnnv/I7ZN8vPSyFeSFaCJRxCmnO4clhTBf96dETtBFqGNVyVE+BJZ4aiNSZcuWxvSoNNxVanM4T6/PAiBYvxWzjfDg9P/TpN3yUfVVJlc1FVl1NTOpq+C1JLPEr3zcF6m0JVzYILPQPc8iNAjuRwDYueFioi2NCwvbsRtITZ3Q5siwLZjjyklUrJrECRYZ0FKye5co6efT5kV3ilUaPQAt8AujA9hbIg6JCCU8xdGJKeHqicWwhA8ZZJbdeuHO5fciu+FAezuSvbaQliEzvJfIfHJTzE4hTMXeaIc//Kcr0+mF0NhK5h5OTKNcu9Fxu+FXqcwPF9AsIQKJdfv1bTigq7o8i0mZK6VUk0ZQv2WWrkNE4u9KjSaANL+8q/kppZoJIBjuMg5ZfgdFURDDZc3xKCPh9uXwXEnZXcpkJGhuirDPnh8QzIPCSzceAwu8FlLVguIR8FWz4SM3cFaydzYEAKOC2FYn5Ijaa1AcnYIM15vOPfukAoM1XmLMSWXKGnvn2bu/VgCsWGFvA9CrxfhbPlPm+E+aKUSH3xdu+ZEoNwBOXi9mFtCB6q9qscOZRcS25pjO3rvUAVCF9nO4oyDg+o2UQ8rqHbWtcumrj9b/GOC+DPVR90n6CfgnEKjyrPxJejL0dfjv73jy7sXqwB0PYK/pYXC04wu+VF7J6hWfL7hxFksBxWH55ZRylmFjwXs3jGZjROvLiOXUzWPF8ThxspJAvFi2+p5e+c63NlZJVSavGn/Xd0EdjPXE6lCz9Ud7n5uTFvBs+hRWPOQS19CVBr/Uni1t/ggGNglB0Mvkh4trqY0PiG1d1nTM8Q5vZNi+0u/Ddm1i4Gc3FY/H7kS0L/3xJyl2LT20I/vRmEiDLLMJRU95aQBCF37z2UuTfNvCZwInyg+xkumYHT9Bt4fYbbCig/1YjTGPB1z7bV/Y6D1YJfaDzUoqqidKs2BHHzIuJTMw/jxy+eDxR0yZbq80v6Cy5FkWvLD0ulmSeKtW2SQKXC7N4Qup5Mzvw996zauVXeGvebeXETjjP7DgtXrMTU2jnZkW/sVSWfVjurD7OVSZJmIYtc35Inz+Ry7xLrOvZTBwQ7ma+nzFKZTN57WeRO/yCWnBjdLiLgbYmM55zJnbOlpPTQWXJsKpYKjx/Nt1TqCN4G/fIBBG2B+2E3NqXnGsL88zsJXRGBo1osDmWwG0RIxdLu3dDUQNGIipMEjdVVkSttcFH0rM8ZyaIlaKa7eOCPOk5Im8kUcltJX3ktDh8tkGVGC/4FHCxQupNLOhz0+fTQAMbMoPQUHauEW14rnQxetBtVhcTQEPz+H2rIlBY03uKzPFFXS2btiklDVdmaGT5JYf4o0kCUOTn9i/D47aJodboWpjC1n9/1e5PQXkvLrTgg8V5C16//2aPQ2xwKHdVyw19lzDyYjMXpWh3YNoVIcERcZCd4Lwh7nwHfxpiZh7cZJ+mCHZAgikbLTWS+wHZvcM13KEehAduvpbuuDVonNY7dHdlzvqR31QuEainkTRG1g3BV1W4kpv655uO8pIpvbbm1UaLiAa1WYuiXvCdBJ0PQLhmE8iw8lmaAVetqvwAJeXmmSjjW3gQ0fpVTUQJUly47fd9ntRn2Fx4X5diBVWzytulDTBTNvKNZeV37qQhIpnypmVnSFzWcf2BAO6zphAQkNgA+6wwRqNJrWsyAQUqmnt/xgkjOdWf0tJfn4pd1K4vwyB52ea63duEhuUlwRTK/BjDBFjZ8d1COtn0r0KpxXcaJ9Tpat8nhUYqzG3dIBcnqnHZRuFm0B7cJMFmw0QI7xx8Dy9/7iRw2dPEFx+ocJNljNTv/I07aqQ1mO4W3bAwO4vwLbq89lpZrQ9bzxrV2+AVj4fZ/8e6u/XmyVBS1uPgFR5XnUYtNdzKD4gTG8d7wj1KxuCKnRRMURHa7PHHA9vOL95vmVd2UMrv0/WppVvmALSFq8me1dO3gC4o0R8dDwSjilQBGATVTmH/h1oOkF3jqCa6B/KKYWzVZgS4e0RfVp77g+Db/APd7ZWWZoPPrtY/vZjG9AxK6nj0ZW+AN9nHfdWcYIeyLgaK3LLcSE1KccejQz0at2s0Xb9L/1WRdX250VvSWH5WSVugbhYlOocw7wPDG+vr8F5BjStbVF7zMDy8J/R8gdMajqo7pekxz3jyt3Pdg6ct3m15CvIR4CfES4iXES4iXEC8hXkK8hHgJ8RLiJcRLiP85CK7TCpDPvbauCB+x6Bn9IL5df5VMfHw67p2vFzsu18157mIs0nqDEsgzcyeiTy1c/OC+Pr73zuZ6b0naf8/5Bb87NsFp5pOmD2g6GP8f+53NXJ8AvqF+AmG/DnFcv4p2DKNTiu/NgnQUWh+cT9jUAG9ANmQ2oI246Vms9s4tbXeiAvX2EU/nPU/U5VXqdraIQzLeJpdFuWyyYVRUPNEBIPlT7rc29H0NjVHKqIlxg5u3e6hi9QpkxB2vFnls+9lilFjTVS2NQnXewarMj9fSXBvlhVT7lACWCv0xkaJJIUBZxiMJxfe3YuUK9/lMKcUWIZIoVZP0S0m507/nuREH1VeyUkQO3IOzFIX9Lsl6k0YUYqVKigyFl28nioa1PMsgmqfmYC1YEpJpDcv1gqRz5K/Bpn40Gbqata70fC/XIuwY/ftoT/eRVJVe38ivKtGbxKUw+y96g6I/u9HWcMiuUBjfdIELgzLo6IYCo0UWO7uBZqmhsX3xjYC5oVjfx0o5uSWMkvlqGc3GpnXasaRIXRzP5L3YEO76Bjn1zWpBXzkJMC8kOjUkZ/+WCLOQyUajWAwhraycwEZxuVz02WnmTnemQCVRROdKjVXr0PUT+DfWkgn13dcNoPg6ILivfg4TRSU6/dR122i27Vga5rhypLM4ZKCitG98XXRgo0iz2Ts39C21xCNanN0euj/p9JbUBSy/Q/odElwUKghp1vZS4G/uLR+Q2iYDF+URmfr8HpUR314yiO2043Yw/zl4jUXAjoicD0UnR0ZzxbTKGFgstNSYX9BZPASIDIQ5VYLCs0Zs6jyt2xxkZPvj7caCKkwiQZcsJgxtJDLpIsdbJX2zmiE4ru4YNS0rMjDl6ooA8lL+Upuy06PQgoXN12iN+3vKS7PmD1xhod4BRDGxfAcdYiCa8fgngIoh2s0H+Vn/lKXmS3QG8VcboLHGFlaUW0OdFBL+Byu+L6IR6moeh2oCSMouOgl9Ixi3IWtxI0Pav+JGO3MHPcMjmdk/4kziF2RRZeQ8HB6mu8pxXPJv5Tg+sKcYM1XtkBEOq7ZBmb1NSTZ/Z70Ncq+LAUEabbLS8fRZ4NLO2ndMRLg6j+PFkt10jiiin5wHB03UOwC9r+ITMTbZlvbFivRtjNXr/eFGvHnT3CrxSGma3tpI5ibJNdBtEDw4KcmhmHCk4mzABeiHoIumrNW4bm84a/U5kGSOgJMevUbaTJyD+ukp78n6ETZcHnA6w5nNH1f+TUVUC1pY6Y9MSuqAGhC0pdvQ8Si1CYj7Lt1hI7MPRA/fcLxbJadVSonlgEJX7x8As14np9otNJfl6gpmV+6j+XDCQ1BGT5fXiApbD4oR9ENdv3vXTj+xUNNkXetmJZNkyiRtJ/oxAL93A8wpZo70ApQm5QwF11zPcdSewHt3DpPyMu54xsrIxfVh15qVtfbUpsmQbiQRGerLnCycU23BzimU2lQ57YeQPVe0BNPIveHHmapj5EoYZTUucOJWsMX9ozAvpO2uxJ/Acp2BOUdggejIi1ATaMR9SaIlSZS4aek/jHyc9UMS4YBb1Y+MTJLjfRfRefEi729u89rp9FCJ/m5s65jbrVq1R7XzkCjJBIvtbIL8oqj1J3dWMbHEbWuH32IzhPM7GEL6XyVqqWtq0GeVRNsOGsInA2pL27sOvS01xb+UWB416hPJNCA4OY/bGycEvTNN43Qm1LqJ31HcWXRVtRRm6RMCuTgzrFgsUDTqMNXFdVGUbSkksXrLtFRt7vifcrRdnM2kW29PH47n6tltNB8Det8MMekT8wCr3ZGHT3FumpLyHVK0LfKG6cNkS+dIUfn40uv6HexAvo5Zuw1ZBtKqiqIUH5UKhzEDmkqzAadyrGeIJEFoNP9opWBQbYnUmaD40uJVJ6V2fFXJunuKJCW5pYR/4tAPnI2quC4WwWmgBcV1jqejtWhStW+v92y4FBi2AZL10yJt0rOb9b6cBflbp8Uq7eev2uHwU3EY+yswlsg7SeqJ0psjqolTbKKDi3KZG42J+KzHnUfGgZYkeealu0cPWSL1pktaJc2sttr9IrJd/jWVoc3MOLi5QA+seays/SD+FTPDShxwSVv758Ple9mNjh93gkLSZps5JpbUueuJmi87aV1aSYDrEG5szc4nrEyV8afK9BOQ1ZXDO/7mvZhFaU7LtRXwyg8DS3XD/6S2k1tZqVMthPDPdbX6ApAeKOpToMHWNOktzUKGT4DEWI2lFSsseJXPXvOsh1ZrPrIzRiWKNYY/mB/wFR5OgDHgH4/e05awjK5HTbk/jP7Q7KQ1TwuKL25jMInNT/zUKXhT78pXYypiSGc6p7XJyvFyzdNdhlwdps93v23Wkwk11AiFkh0UTk4299uDkX9nvJ3nKvgBaOQFgKYZIB3WFPcGewNAB4rv8ukB46SldQth49qn6qLbPTdgHZcc10dvOfi7pi2qNa8ZoCNXTP+f2Oc67L/2qXuiTls7BRvP2uWBs3Y2/RgSNNBrlP6ysnvXQ3Sr//n9kT3N8J0MfnLzLzoeMbSZI1qsxgxihBqK131EeLxOSi7LKt8ohe9GySXB3mLJmXTqAbv7DL4g948phbC3ktkrJUnmmQpQYYgk18TgdgbSdXiikZPyRBI3npMKVu3RGMjcBnkXzNwfNvLxsltJza6DQp+h4QvU0NvqpRPtpKW7KJm7pXd5PrlzTlnCzRtvwpYOX3wikWUiPEFhiWL6BLBomQ+RD1sdb+sQfC4qJN7pMj2NMetjBfY0gnvnn2iEk4z3VxNHVivuw4lqeKBzSGmJpLBCNv/UBHKq9bxOb3KFrBMbn3jfBgmHZ23bOv2/pNI1OeC68hD5KU5MX04nzwGrlHchU1de6+eTZJ/c5X2eW4F2M/3mzuHPWC5b+qmeNuMbP9lT9jvmm518BOEdsSQDXO3iZlG649ZuRQKQ1apQKpiXHJk3b5iUEsSwxMwo7bPfucAL8OtWDbH4Dm0Z32x2KtRTVNgFuEWudMiFUlU7O8G440oCmE+Azdzxs2o8oDZZ2jjQ6YSQ+eCuEmXLOjsdiQMA0pob+XUDTByJZHuSGbLdL9+qlTDUQuzp20RqubHgJwep2rZ25K6pmiJxRI4lNTL7QB9at4smMM0jPwjoVlk9L462Sz/Od31+0uYTYMg8bT2V51EViftUFeS8H3QyPWMJa5DQKHiF+L2VKHNSzrNc6Yl95ruNVhL+JOgBSeaLTa7VqDYuisv/TeEH+HstEEoX3/kanUN4YowAiwiw+vmHEPDx2Jb9VASspH54B0Vf8H3UsIKDbIKvPwc4bylA9gRu9u5CNVrlV+ZulQmDCI0aBaqYn6q0skyCwuY1JRME18BAYYNVtKwQrNcCSZ/gI6NSBUprMgm4r7TXkjCTNJeBNBpisPFdNgrskkiceyVJGbR6CwHWY3K1cfbXDZhv+yj1WWbPv8KfJNjczUxy8rOoLGnzW8pKYjU/ESpBE6mMmIL5v+P9M+erYJLnYLbeTNOqve/mWqy2dAWv30T0Hh9WZ12O3GY03m7UhfUZ7pKi9Yvk7GLu3RAJU5QWxOqTLEZPIAda/ZeSWKmUZuZEdtzdJaS/6TO/txaBjcm7FvJdlfKE7OjRSqXM9Qji7D7bxeU7Ia4RUvEk2Xkdtrw0aBMyvGdyu9gs3AgaR2X3wQrSMlfQJp7gpBGd3qR3bI8eemLI9b6MiCY6sBWLe6KOjaqsViYn5UnO/glpv4o8QfKMKBBLPgcvsm2tMFurPivHb+J2sGUT6EzNfFuBS6emn2k/nX5y1HGsWtjO6hMmuUZB0aI7/cil+w+PNDdOUGov8CAUOz8JUL7BbiynAGqgftoe2J5PMl2KLaQgSd7+JKmpyc4xcj+/rK51HPgBLGzqCPYRSBB/rmQPqER931Jl6JrY8IyrznySg+ky6vPreM+hsPT9P3s4pRDtJhwsaBVft0FLf746wiLC158bN4kFs8HadoMoyhBvMVdikghz2httdXQ7vMMTDBlXg9lp1GJq44KjrEYeEgUac9dTPiG/lVruABVIcDcdYv5qS8dF3mx3tSCG8/TV+qyD75T0VYzHsQ1otra0CdHOrYCoiV1JMb7oJAJf9nOIM2455DTolw2vgSYjF/JDdji4Kt8kmstdXj++IyK22+3o/mD25Lv8yXfVJPuo0tFJMo8ermaZJRoY0eBOYWjvzsLibU9JfuIcPDKO1wemaJRtj6LchyIKQpwNmDcaRQS33thCPlpRSI3qWUHQdWNTox+zRQRd7td3PMlVfAfLZbrKt1Ncl3y5a7LdpxgIWBUHu8Tu43X5diL7iI24j+Qf+YxfR1/Cie2kuAgvy+p5dBF+BeuiDh+oxyMIilLOZLClI/CeJAXj+hE29ZoXX7+Cv3XusWrZh+aL/m9OXbRL3zFPwrbiBmrtnX97Qqxjwiut6yajdVW9YUXcxMinwav9AyACWMZqy08EIx3JtbMClGaeuTpGpe/k2zoprL5sDG28xd0X+h/v2nzfV9AHoDZo1g6NYjhkrx9lhdRyW9FZEWGNShzj7WOY2Dgat8MAEE/Yz7se01Kdh7MYYevdvar91sjld1MEG1lnS50W5c8fd6tiJu+XBaUWPzoE6Zq2soUUNWccOt3nDvxxc/yjJ3Fz6pPuGOI+eLhiteJ95nQT3OF5Z7HSOAJxdXRNz7oHzagqllx10eAbp5tlwbFVoSlzqx64X6lM/vVo44xDCG5E/DmIYyxu+nRAYeQ0bd+FtentAlp+zqRrJqF6UVvNP7FF7vF1n276hPH33f/4H1BLAwQUAAIACADJVexIOF/j5UwAAABrAAAAGwAAAHVuaXZlcnNhbC91bml2ZXJzYWwucG5nLnhtbLOxr8jNUShLLSrOzM+zVTLUM1Cyt+PlsikoSi3LTC1XqACKAQUhQEmh0lbJxAjBLc9MKckAqjAwNEMIZqRmpmeU2CqZmyFU6gPNBABQSwECAAAUAAIACABDlFdHDcAxHsABAADaAwAADwAAAAAAAAABAAAAAAAAAAAAbm9uZS9wbGF5ZXIueG1sUEsBAgAAFAACAAgARJRXRyO0Tvv7AgAAsAgAABQAAAAAAAAAAQAAAAAA7QEAAHVuaXZlcnNhbC9wbGF5ZXIueG1sUEsBAgAAFAACAAgAyVXsSB/SzKJDMAAAIFoAABcAAAAAAAAAAAAAAAAAGgUAAHVuaXZlcnNhbC91bml2ZXJzYWwucG5nUEsBAgAAFAACAAgAyVXsSDhf4+VMAAAAawAAABsAAAAAAAAAAQAAAAAAkjUAAHVuaXZlcnNhbC91bml2ZXJzYWwucG5nLnhtbFBLBQYAAAAABAAEAA0BAAAXNgAAAAA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主题​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CECEC">
            <a:alpha val="68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6564</TotalTime>
  <Words>404</Words>
  <Application>Microsoft Office PowerPoint</Application>
  <PresentationFormat>自訂</PresentationFormat>
  <Paragraphs>216</Paragraphs>
  <Slides>56</Slides>
  <Notes>19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57" baseType="lpstr">
      <vt:lpstr>Office 主题​​</vt:lpstr>
      <vt:lpstr>投影片 1</vt:lpstr>
      <vt:lpstr>投影片 2</vt:lpstr>
      <vt:lpstr>查看資料型態</vt:lpstr>
      <vt:lpstr>投影片 4</vt:lpstr>
      <vt:lpstr>資料敘述</vt:lpstr>
      <vt:lpstr>投影片 6</vt:lpstr>
      <vt:lpstr>投影片 7</vt:lpstr>
      <vt:lpstr>投影片 8</vt:lpstr>
      <vt:lpstr>資料型態</vt:lpstr>
      <vt:lpstr>查看遺失值</vt:lpstr>
      <vt:lpstr>投影片 11</vt:lpstr>
      <vt:lpstr>投影片 12</vt:lpstr>
      <vt:lpstr>投影片 13</vt:lpstr>
      <vt:lpstr>投影片 14</vt:lpstr>
      <vt:lpstr>投影片 15</vt:lpstr>
      <vt:lpstr>投影片 16</vt:lpstr>
      <vt:lpstr>投影片 17</vt:lpstr>
      <vt:lpstr>投影片 18</vt:lpstr>
      <vt:lpstr>投影片 19</vt:lpstr>
      <vt:lpstr>KNN</vt:lpstr>
      <vt:lpstr>投影片 21</vt:lpstr>
      <vt:lpstr>投影片 22</vt:lpstr>
      <vt:lpstr>投影片 23</vt:lpstr>
      <vt:lpstr>投影片 24</vt:lpstr>
      <vt:lpstr>投影片 25</vt:lpstr>
      <vt:lpstr>投影片 26</vt:lpstr>
      <vt:lpstr>投影片 27</vt:lpstr>
      <vt:lpstr>投影片 28</vt:lpstr>
      <vt:lpstr>投影片 29</vt:lpstr>
      <vt:lpstr>投影片 30</vt:lpstr>
      <vt:lpstr>投影片 31</vt:lpstr>
      <vt:lpstr>投影片 32</vt:lpstr>
      <vt:lpstr>投影片 33</vt:lpstr>
      <vt:lpstr>投影片 34</vt:lpstr>
      <vt:lpstr>投影片 35</vt:lpstr>
      <vt:lpstr>投影片 36</vt:lpstr>
      <vt:lpstr>投影片 37</vt:lpstr>
      <vt:lpstr>投影片 38</vt:lpstr>
      <vt:lpstr>投影片 39</vt:lpstr>
      <vt:lpstr>投影片 40</vt:lpstr>
      <vt:lpstr>投影片 41</vt:lpstr>
      <vt:lpstr>投影片 42</vt:lpstr>
      <vt:lpstr>投影片 43</vt:lpstr>
      <vt:lpstr>投影片 44</vt:lpstr>
      <vt:lpstr>投影片 45</vt:lpstr>
      <vt:lpstr>投影片 46</vt:lpstr>
      <vt:lpstr>投影片 47</vt:lpstr>
      <vt:lpstr>投影片 48</vt:lpstr>
      <vt:lpstr>投影片 49</vt:lpstr>
      <vt:lpstr>投影片 50</vt:lpstr>
      <vt:lpstr>投影片 51</vt:lpstr>
      <vt:lpstr>投影片 52</vt:lpstr>
      <vt:lpstr>投影片 53</vt:lpstr>
      <vt:lpstr>&lt;結論&gt;</vt:lpstr>
      <vt:lpstr>資料來源</vt:lpstr>
      <vt:lpstr>投影片 56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a0981</cp:lastModifiedBy>
  <cp:revision>204</cp:revision>
  <dcterms:created xsi:type="dcterms:W3CDTF">2018-08-24T09:58:24Z</dcterms:created>
  <dcterms:modified xsi:type="dcterms:W3CDTF">2021-06-23T06:37:37Z</dcterms:modified>
</cp:coreProperties>
</file>